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8" r:id="rId4"/>
    <p:sldMasterId id="2147483717" r:id="rId5"/>
    <p:sldMasterId id="2147483736" r:id="rId6"/>
    <p:sldMasterId id="2147483755" r:id="rId7"/>
    <p:sldMasterId id="2147483774" r:id="rId8"/>
  </p:sldMasterIdLst>
  <p:notesMasterIdLst>
    <p:notesMasterId r:id="rId25"/>
  </p:notesMasterIdLst>
  <p:sldIdLst>
    <p:sldId id="256" r:id="rId9"/>
    <p:sldId id="257" r:id="rId10"/>
    <p:sldId id="258" r:id="rId11"/>
    <p:sldId id="259" r:id="rId12"/>
    <p:sldId id="260" r:id="rId13"/>
    <p:sldId id="261" r:id="rId14"/>
    <p:sldId id="262" r:id="rId15"/>
    <p:sldId id="263" r:id="rId16"/>
    <p:sldId id="264" r:id="rId17"/>
    <p:sldId id="266" r:id="rId18"/>
    <p:sldId id="267" r:id="rId19"/>
    <p:sldId id="268"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60B1B-AE79-4512-80FA-80A1E75E1231}" type="datetimeFigureOut">
              <a:rPr lang="en-US" smtClean="0"/>
              <a:t>5/17/2017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8D973-6DDE-496F-A41E-4CF9AAC5AFA3}" type="slidenum">
              <a:rPr lang="en-US" smtClean="0"/>
              <a:t>‹#›</a:t>
            </a:fld>
            <a:endParaRPr lang="en-US"/>
          </a:p>
        </p:txBody>
      </p:sp>
    </p:spTree>
    <p:extLst>
      <p:ext uri="{BB962C8B-B14F-4D97-AF65-F5344CB8AC3E}">
        <p14:creationId xmlns:p14="http://schemas.microsoft.com/office/powerpoint/2010/main" val="18754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a:t>
            </a:r>
            <a:r>
              <a:rPr lang="en-US" baseline="0" dirty="0"/>
              <a:t> Notes:</a:t>
            </a:r>
          </a:p>
          <a:p>
            <a:pPr marL="228600" indent="-228600">
              <a:buAutoNum type="arabicPeriod"/>
            </a:pPr>
            <a:r>
              <a:rPr lang="en-US" baseline="0" dirty="0"/>
              <a:t>Before running a Meraki360 session, ensure that you are using the most current version of the deck. Refer to the ”Last Update” </a:t>
            </a:r>
            <a:r>
              <a:rPr lang="en-US" baseline="0" dirty="0" err="1"/>
              <a:t>datestamp</a:t>
            </a:r>
            <a:r>
              <a:rPr lang="en-US" baseline="0" dirty="0"/>
              <a:t> in the bottom left of this slide.</a:t>
            </a:r>
          </a:p>
          <a:p>
            <a:pPr marL="228600" indent="-228600">
              <a:buAutoNum type="arabicPeriod"/>
            </a:pPr>
            <a:r>
              <a:rPr lang="en-US" baseline="0" dirty="0"/>
              <a:t>All Meraki presentations are now standardized with the </a:t>
            </a:r>
            <a:r>
              <a:rPr lang="en-US" baseline="0" dirty="0" err="1"/>
              <a:t>CiscoSans</a:t>
            </a:r>
            <a:r>
              <a:rPr lang="en-US" baseline="0" dirty="0"/>
              <a:t> font. Please download and use this font, otherwise the formatting will look odd. Download here: https://</a:t>
            </a:r>
            <a:r>
              <a:rPr lang="en-US" baseline="0" dirty="0" err="1"/>
              <a:t>drive.google.com</a:t>
            </a:r>
            <a:r>
              <a:rPr lang="en-US" baseline="0" dirty="0"/>
              <a:t>/file/d/0B-u6D_JUSBZjdG90RGZZR1Z2eEU/view. Ensure you update the ”COMPANY LOGO HERE” box above with your Distributor logo.</a:t>
            </a:r>
          </a:p>
          <a:p>
            <a:endParaRPr lang="en-US"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6337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key features of MS</a:t>
            </a:r>
          </a:p>
          <a:p>
            <a:endParaRPr lang="en-US" b="0" baseline="0" dirty="0"/>
          </a:p>
          <a:p>
            <a:r>
              <a:rPr lang="en-US" b="1" baseline="0" dirty="0"/>
              <a:t>Network visibility and troubleshooting</a:t>
            </a:r>
            <a:endParaRPr lang="en-US" b="0" baseline="0" dirty="0"/>
          </a:p>
          <a:p>
            <a:endParaRPr lang="en-US" b="0" baseline="0" dirty="0"/>
          </a:p>
          <a:p>
            <a:r>
              <a:rPr lang="en-US" b="0" baseline="0" dirty="0"/>
              <a:t>Network topology in Dashboard is dynamically updating (via CDP and LLDP advertisements) and allows you to see exactly how your network is laid out. Topology even allows you to see non-Meraki switches in the network, provided they are advertising LLDP or CDP and are 1 hop away from a Meraki switch.</a:t>
            </a:r>
          </a:p>
          <a:p>
            <a:endParaRPr lang="en-US" b="0" baseline="0" dirty="0"/>
          </a:p>
          <a:p>
            <a:r>
              <a:rPr lang="en-US" b="0" baseline="0" dirty="0"/>
              <a:t>Dashboard also has a number of tools that make remote troubleshooting easier:</a:t>
            </a:r>
          </a:p>
          <a:p>
            <a:pPr marL="171450" indent="-171450">
              <a:buFontTx/>
              <a:buChar char="-"/>
            </a:pPr>
            <a:r>
              <a:rPr lang="en-US" b="0" baseline="0" dirty="0"/>
              <a:t>Visualize switch health across your entire </a:t>
            </a:r>
            <a:r>
              <a:rPr lang="en-US" b="0" baseline="0" dirty="0" err="1"/>
              <a:t>switcihing</a:t>
            </a:r>
            <a:r>
              <a:rPr lang="en-US" b="0" baseline="0" dirty="0"/>
              <a:t> fabric or multi-site deployment</a:t>
            </a:r>
          </a:p>
          <a:p>
            <a:pPr marL="171450" indent="-171450">
              <a:buFontTx/>
              <a:buChar char="-"/>
            </a:pPr>
            <a:r>
              <a:rPr lang="en-US" b="0" baseline="0" dirty="0"/>
              <a:t>Remote packet capture on any Meraki interface and do remote in-depth packet analysis from anywhere</a:t>
            </a:r>
          </a:p>
          <a:p>
            <a:pPr marL="171450" indent="-171450">
              <a:buFontTx/>
              <a:buChar char="-"/>
            </a:pPr>
            <a:r>
              <a:rPr lang="en-US" b="0" baseline="0" dirty="0"/>
              <a:t>Remote cable test</a:t>
            </a:r>
          </a:p>
          <a:p>
            <a:pPr marL="171450" indent="-171450">
              <a:buFontTx/>
              <a:buChar char="-"/>
            </a:pPr>
            <a:r>
              <a:rPr lang="en-US" b="0" baseline="0" dirty="0"/>
              <a:t>Remote port-cycle tool to reboot or reset the connection on APs, VoIP phones, and other endpoint devices.</a:t>
            </a:r>
            <a:endParaRPr lang="en-US" b="1" baseline="0" dirty="0"/>
          </a:p>
          <a:p>
            <a:endParaRPr lang="en-US" b="1" baseline="0" dirty="0"/>
          </a:p>
          <a:p>
            <a:r>
              <a:rPr lang="en-US" b="1" baseline="0" dirty="0"/>
              <a:t>Scalability in management</a:t>
            </a:r>
            <a:endParaRPr lang="en-US" b="0" baseline="0" dirty="0"/>
          </a:p>
          <a:p>
            <a:endParaRPr lang="en-US" b="0" baseline="0" dirty="0"/>
          </a:p>
          <a:p>
            <a:r>
              <a:rPr lang="en-US" b="0" baseline="0" dirty="0"/>
              <a:t>Virtual stacking allows IT manager to easily manage multiple switches around a large campus or even around the world. Port tags allow you to group switch ports logically and apply policies (such as a port schedule to save energy) to all of them simultaneously. Additionally, switch templates allow you to manage many different switches with the same configuration just like you would manage a single switch.</a:t>
            </a:r>
          </a:p>
          <a:p>
            <a:endParaRPr lang="en-US" b="0" baseline="0" dirty="0"/>
          </a:p>
          <a:p>
            <a:r>
              <a:rPr lang="en-US" b="0" baseline="0" dirty="0"/>
              <a:t>Physically stack your switches to implement redundancy and increase inter-switch throughput. Continue to manage your switch stacks with the ease of virtual stacking</a:t>
            </a:r>
          </a:p>
          <a:p>
            <a:endParaRPr lang="en-US" dirty="0"/>
          </a:p>
          <a:p>
            <a:r>
              <a:rPr lang="en-US" b="1" dirty="0"/>
              <a:t>High-speed analysis</a:t>
            </a:r>
          </a:p>
          <a:p>
            <a:endParaRPr lang="en-US" b="1" dirty="0"/>
          </a:p>
          <a:p>
            <a:r>
              <a:rPr lang="en-US" b="0" dirty="0"/>
              <a:t>Meraki switches</a:t>
            </a:r>
            <a:r>
              <a:rPr lang="en-US" b="0" baseline="0" dirty="0"/>
              <a:t> now come in a large variety of different speeds, ranging from entry level 1Gig / 1Gig SFPs (MS200 series) to switches with 1Gig/2.5Gig/5Gig/10Gig (using </a:t>
            </a:r>
            <a:r>
              <a:rPr lang="en-US" b="0" baseline="0" dirty="0" err="1"/>
              <a:t>mGig</a:t>
            </a:r>
            <a:r>
              <a:rPr lang="en-US" b="0" baseline="0" dirty="0"/>
              <a:t>) and 10 Gig SFP+ with 40 Gig QSFP+ that can either be used for physical stacking or uplinked to a core Nexus (or similar) core.</a:t>
            </a:r>
          </a:p>
          <a:p>
            <a:endParaRPr lang="en-US" b="0" baseline="0" dirty="0"/>
          </a:p>
          <a:p>
            <a:r>
              <a:rPr lang="en-US" b="0" baseline="0" dirty="0"/>
              <a:t>With line-rate L7 analysis, you can put a switch in-line upstream of your non-managed switches, and see exactly what is happening across your entire network.</a:t>
            </a:r>
          </a:p>
          <a:p>
            <a:endParaRPr lang="en-US" b="1"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9489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a:t>
            </a:r>
            <a:r>
              <a:rPr lang="en-US" baseline="0" dirty="0"/>
              <a:t> the most mature of the Meraki product lines, it is one of the most feature rich</a:t>
            </a:r>
            <a:endParaRPr lang="en-US"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7036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 key features of MR</a:t>
            </a:r>
          </a:p>
          <a:p>
            <a:endParaRPr lang="en-US" baseline="0" dirty="0"/>
          </a:p>
          <a:p>
            <a:r>
              <a:rPr lang="en-US" b="1" baseline="0" dirty="0"/>
              <a:t>Visibility and control</a:t>
            </a:r>
            <a:endParaRPr lang="en-US" b="0" baseline="0" dirty="0"/>
          </a:p>
          <a:p>
            <a:endParaRPr lang="en-US" b="0" baseline="0" dirty="0"/>
          </a:p>
          <a:p>
            <a:r>
              <a:rPr lang="en-US" b="0" baseline="0" dirty="0"/>
              <a:t>Just like all Meraki products, Meraki wireless gives you full visibility into what your users are doing on the network. Use this info to create L3 and L7 firewall rules, plus use traffic shaping right on the APs to control how users are </a:t>
            </a:r>
            <a:r>
              <a:rPr lang="en-US" b="0" baseline="0" dirty="0" err="1"/>
              <a:t>consuiming</a:t>
            </a:r>
            <a:r>
              <a:rPr lang="en-US" b="0" baseline="0" dirty="0"/>
              <a:t> bandwidth on the network. No additional appliances necessary</a:t>
            </a:r>
          </a:p>
          <a:p>
            <a:endParaRPr lang="en-US" b="0" baseline="0" dirty="0"/>
          </a:p>
          <a:p>
            <a:r>
              <a:rPr lang="en-US" b="1" baseline="0" dirty="0"/>
              <a:t>Strategic analytics</a:t>
            </a:r>
            <a:endParaRPr lang="en-US" b="0" baseline="0" dirty="0"/>
          </a:p>
          <a:p>
            <a:endParaRPr lang="en-US" b="0" baseline="0" dirty="0"/>
          </a:p>
          <a:p>
            <a:r>
              <a:rPr lang="en-US" b="0" baseline="0" dirty="0"/>
              <a:t>Meraki wireless allows IT to use the network to add value to the organization. No longer does IT simply have to be seen as a cost. CMX analytics provide real information that can be used to make business decisions. For example, lets say you want to test a new advertising campaign. If you run the campaign at Store A but not at Store B, you can see if the campaign drove any additional traffic to Store A. If it there was an uptick, you know that the campaign appears to be successful. Additionally, the CMX analytics API allows business to take data like real MAC address, XY coordinates, time stamp, RSSI, </a:t>
            </a:r>
            <a:r>
              <a:rPr lang="en-US" b="0" baseline="0" dirty="0" err="1"/>
              <a:t>etc</a:t>
            </a:r>
            <a:r>
              <a:rPr lang="en-US" b="0" baseline="0" dirty="0"/>
              <a:t> and slice and dice it to make data driven decisions for their business.</a:t>
            </a:r>
          </a:p>
          <a:p>
            <a:endParaRPr lang="en-US" b="0" baseline="0" dirty="0"/>
          </a:p>
          <a:p>
            <a:r>
              <a:rPr lang="en-US" b="0" baseline="0" dirty="0"/>
              <a:t>BLE also allows for additional engagement by integrating with apps on consumer phones. BLE can also be used in conjunction with beacons to track assets as they move about a building (like a warehouse or large department store) or get alerts if a high-value asset leaves the premises.</a:t>
            </a:r>
          </a:p>
          <a:p>
            <a:endParaRPr lang="en-US" b="0" baseline="0" dirty="0"/>
          </a:p>
          <a:p>
            <a:r>
              <a:rPr lang="en-US" b="1" baseline="0" dirty="0"/>
              <a:t>Security + performance</a:t>
            </a:r>
            <a:endParaRPr lang="en-US" b="0" baseline="0" dirty="0"/>
          </a:p>
          <a:p>
            <a:endParaRPr lang="en-US" b="0" baseline="0" dirty="0"/>
          </a:p>
          <a:p>
            <a:r>
              <a:rPr lang="en-US" b="0" baseline="0" dirty="0"/>
              <a:t>All Meraki indoor APs and the MR72 outdoor AP have a third dual-band radio that provides the AP with important information and allows it to act on that information.</a:t>
            </a:r>
          </a:p>
          <a:p>
            <a:endParaRPr lang="en-US" b="0" baseline="0" dirty="0"/>
          </a:p>
          <a:p>
            <a:r>
              <a:rPr lang="en-US" b="0" baseline="0" dirty="0"/>
              <a:t>Air Marshal: Full-time WIPS scanning with the third radio (across all channels on both the 2.4GHz and 5GHz band. If the AP discovers a rogue AP or an SSID spoof, it can automatically mitigate the threat by sending disassociation packets to the AP so that no one is able to connect and be threatened by the rogue.</a:t>
            </a:r>
          </a:p>
          <a:p>
            <a:endParaRPr lang="en-US" b="0" baseline="0" dirty="0"/>
          </a:p>
          <a:p>
            <a:r>
              <a:rPr lang="en-US" b="0" baseline="0" dirty="0"/>
              <a:t>Auto RF: The third radio is always monitoring for sources of interference on the network and can use this data to intelligently choose power and channel settings across all APs in the network. Additionally, Auto RF can reduce client stickiness and oversubscribed APs.</a:t>
            </a:r>
            <a:endParaRPr lang="en-US" b="1" baseline="0"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986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Cloud management is the best way for us to accomplish</a:t>
            </a:r>
            <a:r>
              <a:rPr lang="en-US" baseline="0" dirty="0"/>
              <a:t> our mission, </a:t>
            </a:r>
            <a:r>
              <a:rPr lang="en-US" sz="1200" i="1" dirty="0">
                <a:solidFill>
                  <a:schemeClr val="bg1">
                    <a:lumMod val="50000"/>
                  </a:schemeClr>
                </a:solidFill>
                <a:latin typeface="CiscoSans Light" charset="0"/>
                <a:ea typeface="CiscoSans Light" charset="0"/>
                <a:cs typeface="CiscoSans Light" charset="0"/>
              </a:rPr>
              <a:t>IT should be simpler to monitor and manage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Meraki was built from the ground up for cloud management.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None of our devices have a CLI or local management, all device management from end-to-end (whether it be Aps, </a:t>
            </a:r>
            <a:r>
              <a:rPr lang="en-US" baseline="0" dirty="0" err="1"/>
              <a:t>swtichtes</a:t>
            </a:r>
            <a:r>
              <a:rPr lang="en-US" baseline="0" dirty="0"/>
              <a:t>, FW, phones, or </a:t>
            </a:r>
            <a:r>
              <a:rPr lang="en-US" baseline="0" dirty="0" err="1"/>
              <a:t>moble</a:t>
            </a:r>
            <a:r>
              <a:rPr lang="en-US" baseline="0" dirty="0"/>
              <a:t> devices) are all managed from our easy to use </a:t>
            </a:r>
            <a:r>
              <a:rPr lang="en-US" b="1" baseline="0" dirty="0"/>
              <a:t>Dashboard</a:t>
            </a:r>
            <a:r>
              <a:rPr lang="en-US" b="0" baseline="0" dirty="0"/>
              <a:t>, the key that makes the Meraki solution possible.</a:t>
            </a:r>
            <a:endParaRPr lang="en-US" dirty="0"/>
          </a:p>
          <a:p>
            <a:endParaRPr lang="en-US" dirty="0"/>
          </a:p>
          <a:p>
            <a:r>
              <a:rPr lang="en-US" dirty="0"/>
              <a:t>• Started</a:t>
            </a:r>
            <a:r>
              <a:rPr lang="en-US" baseline="0" dirty="0"/>
              <a:t> as Meraki in 2006 with Cloud Managed </a:t>
            </a:r>
            <a:r>
              <a:rPr lang="en-US" baseline="0" dirty="0" err="1"/>
              <a:t>WiFi</a:t>
            </a:r>
            <a:endParaRPr lang="en-US" baseline="0" dirty="0"/>
          </a:p>
          <a:p>
            <a:r>
              <a:rPr lang="en-US" baseline="0" dirty="0"/>
              <a:t>• In 2010, brought the same ease of visibility and management to the wired side of networks</a:t>
            </a:r>
          </a:p>
          <a:p>
            <a:r>
              <a:rPr lang="en-US" baseline="0" dirty="0"/>
              <a:t>• In 2014, we expanded into Cloud Managed Enterprise, with Systems Manager to manage devices as an extension of the network</a:t>
            </a:r>
          </a:p>
          <a:p>
            <a:r>
              <a:rPr lang="en-US" baseline="0" dirty="0"/>
              <a:t>• In 2016, we expanded into Cloud Managed IT, including our newest line of products, MC (Meraki Communications) and MV (Meraki Vision)</a:t>
            </a:r>
          </a:p>
        </p:txBody>
      </p:sp>
      <p:sp>
        <p:nvSpPr>
          <p:cNvPr id="4" name="Slide Number Placeholder 3"/>
          <p:cNvSpPr>
            <a:spLocks noGrp="1"/>
          </p:cNvSpPr>
          <p:nvPr>
            <p:ph type="sldNum" sz="quarter" idx="10"/>
          </p:nvPr>
        </p:nvSpPr>
        <p:spPr/>
        <p:txBody>
          <a:bodyPr/>
          <a:lstStyle/>
          <a:p>
            <a:fld id="{3FC07C1D-DFCC-EF46-9F61-E463BB1494D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2926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Cloud management is the best way for us to accomplish</a:t>
            </a:r>
            <a:r>
              <a:rPr lang="en-US" baseline="0" dirty="0"/>
              <a:t> our mission, </a:t>
            </a:r>
            <a:r>
              <a:rPr lang="en-US" sz="1200" i="1" dirty="0">
                <a:solidFill>
                  <a:schemeClr val="bg1">
                    <a:lumMod val="50000"/>
                  </a:schemeClr>
                </a:solidFill>
                <a:latin typeface="CiscoSans Light" charset="0"/>
                <a:ea typeface="CiscoSans Light" charset="0"/>
                <a:cs typeface="CiscoSans Light" charset="0"/>
              </a:rPr>
              <a:t>IT should be simpler to monitor and manage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Meraki was built from the ground up for cloud management.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None of our devices have a CLI or local management, all device management from end-to-end (whether it be Aps, </a:t>
            </a:r>
            <a:r>
              <a:rPr lang="en-US" baseline="0" dirty="0" err="1"/>
              <a:t>swtichtes</a:t>
            </a:r>
            <a:r>
              <a:rPr lang="en-US" baseline="0" dirty="0"/>
              <a:t>, FW, phones, or </a:t>
            </a:r>
            <a:r>
              <a:rPr lang="en-US" baseline="0" dirty="0" err="1"/>
              <a:t>moble</a:t>
            </a:r>
            <a:r>
              <a:rPr lang="en-US" baseline="0" dirty="0"/>
              <a:t> devices) are all managed from our easy to use </a:t>
            </a:r>
            <a:r>
              <a:rPr lang="en-US" b="1" baseline="0" dirty="0"/>
              <a:t>Dashboard</a:t>
            </a:r>
            <a:r>
              <a:rPr lang="en-US" b="0" baseline="0" dirty="0"/>
              <a:t>, the key that makes the Meraki solution possible.</a:t>
            </a:r>
            <a:endParaRPr lang="en-US" dirty="0"/>
          </a:p>
          <a:p>
            <a:endParaRPr lang="en-US" dirty="0"/>
          </a:p>
          <a:p>
            <a:r>
              <a:rPr lang="en-US" dirty="0"/>
              <a:t>• Started</a:t>
            </a:r>
            <a:r>
              <a:rPr lang="en-US" baseline="0" dirty="0"/>
              <a:t> as Meraki in 2006 with Cloud Managed </a:t>
            </a:r>
            <a:r>
              <a:rPr lang="en-US" baseline="0" dirty="0" err="1"/>
              <a:t>WiFi</a:t>
            </a:r>
            <a:endParaRPr lang="en-US" baseline="0" dirty="0"/>
          </a:p>
          <a:p>
            <a:r>
              <a:rPr lang="en-US" baseline="0" dirty="0"/>
              <a:t>• In 2010, brought the same ease of visibility and management to the wired side of networks</a:t>
            </a:r>
          </a:p>
          <a:p>
            <a:r>
              <a:rPr lang="en-US" baseline="0" dirty="0"/>
              <a:t>• In 2014, we expanded into Cloud Managed Enterprise, with Systems Manager to manage devices as an extension of the network</a:t>
            </a:r>
          </a:p>
          <a:p>
            <a:r>
              <a:rPr lang="en-US" baseline="0" dirty="0"/>
              <a:t>• In 2016, we expanded into Cloud Managed IT, including our newest line of products, MC (Meraki Communications) and MV (Meraki Vision)</a:t>
            </a:r>
          </a:p>
        </p:txBody>
      </p:sp>
      <p:sp>
        <p:nvSpPr>
          <p:cNvPr id="4" name="Slide Number Placeholder 3"/>
          <p:cNvSpPr>
            <a:spLocks noGrp="1"/>
          </p:cNvSpPr>
          <p:nvPr>
            <p:ph type="sldNum" sz="quarter" idx="10"/>
          </p:nvPr>
        </p:nvSpPr>
        <p:spPr/>
        <p:txBody>
          <a:bodyPr/>
          <a:lstStyle/>
          <a:p>
            <a:fld id="{3FC07C1D-DFCC-EF46-9F61-E463BB1494D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7895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 Meraki’s value proposition</a:t>
            </a:r>
            <a:r>
              <a:rPr lang="en-US" baseline="0" dirty="0"/>
              <a:t> is the Cloud architecture. When you plug a Meraki device into the internet:</a:t>
            </a:r>
          </a:p>
          <a:p>
            <a:endParaRPr lang="en-US" baseline="0" dirty="0"/>
          </a:p>
          <a:p>
            <a:pPr marL="228600" indent="-228600">
              <a:buAutoNum type="arabicPeriod"/>
            </a:pPr>
            <a:r>
              <a:rPr lang="en-US" baseline="0" dirty="0"/>
              <a:t>The device establishes a secure tunnel to one of our many datacenters around the globe</a:t>
            </a:r>
          </a:p>
          <a:p>
            <a:pPr marL="228600" indent="-228600">
              <a:buAutoNum type="arabicPeriod"/>
            </a:pPr>
            <a:r>
              <a:rPr lang="en-US" baseline="0" dirty="0"/>
              <a:t>The device sends its unique serial number up to the cloud to see if it is registered with a Dashboard account (called an “Organization”)</a:t>
            </a:r>
          </a:p>
          <a:p>
            <a:pPr marL="228600" indent="-228600">
              <a:buAutoNum type="arabicPeriod"/>
            </a:pPr>
            <a:r>
              <a:rPr lang="en-US" baseline="0" dirty="0"/>
              <a:t>The device downloads its configuration (any port settings, firewall rules, SSIDs, </a:t>
            </a:r>
            <a:r>
              <a:rPr lang="en-US" baseline="0" dirty="0" err="1"/>
              <a:t>etc</a:t>
            </a:r>
            <a:r>
              <a:rPr lang="en-US" baseline="0" dirty="0"/>
              <a:t>)</a:t>
            </a:r>
          </a:p>
          <a:p>
            <a:pPr marL="228600" indent="-228600">
              <a:buAutoNum type="arabicPeriod"/>
            </a:pPr>
            <a:r>
              <a:rPr lang="en-US" baseline="0" dirty="0"/>
              <a:t>The device downloads the latest, greatest version of firmware and reboots. In this way, you know that you are running the latest, greatest version of firmware right out of the box.</a:t>
            </a:r>
          </a:p>
          <a:p>
            <a:pPr marL="228600" indent="-228600">
              <a:buAutoNum type="arabicPeriod"/>
            </a:pPr>
            <a:r>
              <a:rPr lang="en-US" baseline="0" dirty="0"/>
              <a:t>Once the device reboots, it will start pushing usage statistics up to the cloud infrastructure. Logging into Dashboard will allow you to immediately see what is happening on the network, even within minutes of plugging in the device.</a:t>
            </a:r>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1171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Scalability</a:t>
            </a:r>
          </a:p>
          <a:p>
            <a:pPr marL="228600" indent="-228600">
              <a:buAutoNum type="arabicPeriod"/>
            </a:pPr>
            <a:r>
              <a:rPr lang="en-US" baseline="0" dirty="0"/>
              <a:t>The Meraki cloud architecture is highly scalable. It is possible to add hundreds, even thousands of devices to Dashboard simultaneously.</a:t>
            </a:r>
          </a:p>
          <a:p>
            <a:pPr marL="228600" indent="-228600">
              <a:buAutoNum type="arabicPeriod"/>
            </a:pPr>
            <a:r>
              <a:rPr lang="en-US" baseline="0" dirty="0"/>
              <a:t>Configuring the devices is very scalable.</a:t>
            </a:r>
          </a:p>
          <a:p>
            <a:pPr marL="685800" lvl="1" indent="-228600">
              <a:buAutoNum type="arabicPeriod"/>
            </a:pPr>
            <a:r>
              <a:rPr lang="en-US" baseline="0" dirty="0"/>
              <a:t>Configuration Sync for wireless and security, and Clone for switching allows you to sync settings across devices in a single location, or across geographically dispersed locations easily and with just a few clicks.</a:t>
            </a:r>
          </a:p>
          <a:p>
            <a:pPr marL="685800" lvl="1" indent="-228600">
              <a:buAutoNum type="arabicPeriod"/>
            </a:pPr>
            <a:r>
              <a:rPr lang="en-US" baseline="0" dirty="0"/>
              <a:t>Templates allow you to push large-scale changes to many sites or devices simultaneously and with a ”single source of truth,” meaning that if you change an SSID password on the template, it can be updated across the board, essentially eliminating the risk of fat fingering a </a:t>
            </a:r>
            <a:r>
              <a:rPr lang="en-US" baseline="0" dirty="0" err="1"/>
              <a:t>config</a:t>
            </a:r>
            <a:r>
              <a:rPr lang="en-US" baseline="0" dirty="0"/>
              <a:t> change at one of your sites.</a:t>
            </a:r>
          </a:p>
          <a:p>
            <a:endParaRPr lang="en-US" dirty="0"/>
          </a:p>
          <a:p>
            <a:r>
              <a:rPr lang="en-US" b="1" dirty="0"/>
              <a:t>Reliability</a:t>
            </a:r>
          </a:p>
          <a:p>
            <a:pPr marL="228600" indent="-228600">
              <a:buFont typeface="+mj-lt"/>
              <a:buAutoNum type="arabicPeriod"/>
            </a:pPr>
            <a:r>
              <a:rPr lang="en-US" baseline="0" dirty="0"/>
              <a:t>Meraki operates a highly available cloud architecture with many datacenters around the globe. Furthermore, we are one of the only cloud vendors out there that allows you to specify the geographical area where you would like your data hosted.</a:t>
            </a:r>
          </a:p>
          <a:p>
            <a:pPr marL="228600" indent="-228600">
              <a:buFont typeface="+mj-lt"/>
              <a:buAutoNum type="arabicPeriod"/>
            </a:pPr>
            <a:r>
              <a:rPr lang="en-US" baseline="0" dirty="0"/>
              <a:t>Meraki devices </a:t>
            </a:r>
            <a:r>
              <a:rPr lang="en-US" b="1" baseline="0" dirty="0"/>
              <a:t>do not</a:t>
            </a:r>
            <a:r>
              <a:rPr lang="en-US" baseline="0" dirty="0"/>
              <a:t> require cloud connectivity to function. Think of Dashboard as a management and monitoring interface, not a traditional “controller.” Even with an ISP outage or loss of cloud connectivity, the devices will function as configured (all LAN resources will be accessible).</a:t>
            </a:r>
          </a:p>
          <a:p>
            <a:endParaRPr lang="en-US" dirty="0"/>
          </a:p>
          <a:p>
            <a:r>
              <a:rPr lang="en-US" b="1" dirty="0"/>
              <a:t>Security</a:t>
            </a:r>
          </a:p>
          <a:p>
            <a:pPr marL="228600" indent="-228600">
              <a:buFont typeface="+mj-lt"/>
              <a:buAutoNum type="arabicPeriod"/>
            </a:pPr>
            <a:r>
              <a:rPr lang="en-US" baseline="0" dirty="0"/>
              <a:t>Meraki operates an “out-of-band” control plane, meaning no user traffic passes through the cloud (see diagram to the right). The only data going to the cloud is management data, including usage statistics, configurations changes, and firmware upgrades.</a:t>
            </a:r>
          </a:p>
          <a:p>
            <a:pPr marL="228600" indent="-228600">
              <a:buFont typeface="+mj-lt"/>
              <a:buAutoNum type="arabicPeriod"/>
            </a:pPr>
            <a:r>
              <a:rPr lang="en-US" baseline="0" dirty="0"/>
              <a:t>Dashboard and Meraki devices are certified for health care deployments (HIPAA) as well as financial services and credit card transaction processing (PCI </a:t>
            </a:r>
            <a:r>
              <a:rPr lang="en-US" dirty="0">
                <a:latin typeface="CiscoSans Light" charset="0"/>
                <a:ea typeface="CiscoSans Light" charset="0"/>
                <a:cs typeface="CiscoSans Light" charset="0"/>
              </a:rPr>
              <a:t>DSS v3.1).</a:t>
            </a:r>
            <a:endParaRPr lang="en-US" baseline="0" dirty="0"/>
          </a:p>
          <a:p>
            <a:pPr marL="228600" indent="-228600">
              <a:buFont typeface="+mj-lt"/>
              <a:buAutoNum type="arabicPeriod"/>
            </a:pPr>
            <a:r>
              <a:rPr lang="en-US" baseline="0" dirty="0"/>
              <a:t>Meraki also conducts 3</a:t>
            </a:r>
            <a:r>
              <a:rPr lang="en-US" baseline="30000" dirty="0"/>
              <a:t>rd</a:t>
            </a:r>
            <a:r>
              <a:rPr lang="en-US" baseline="0" dirty="0"/>
              <a:t> party security audits and daily penetration testing on all of our datacenters worldwide. Additionally, all Meraki datacenters are SSAE16 certified.</a:t>
            </a:r>
          </a:p>
          <a:p>
            <a:pPr marL="228600" indent="-228600">
              <a:buFont typeface="+mj-lt"/>
              <a:buAutoNum type="arabicPeriod"/>
            </a:pPr>
            <a:r>
              <a:rPr lang="en-US" baseline="0" dirty="0"/>
              <a:t>Refer anyone with additional concerns or questions you cannot answer to </a:t>
            </a:r>
            <a:r>
              <a:rPr lang="en-US" b="1" baseline="0" dirty="0" err="1"/>
              <a:t>meraki.cisco.com</a:t>
            </a:r>
            <a:r>
              <a:rPr lang="en-US" b="1" baseline="0" dirty="0"/>
              <a:t>/trust</a:t>
            </a:r>
            <a:r>
              <a:rPr lang="en-US" baseline="0" dirty="0"/>
              <a:t> to learn more about our security measures.</a:t>
            </a:r>
            <a:endParaRPr lang="en-US" dirty="0"/>
          </a:p>
          <a:p>
            <a:endParaRPr lang="en-US" dirty="0"/>
          </a:p>
          <a:p>
            <a:r>
              <a:rPr lang="en-US" b="1" dirty="0"/>
              <a:t>Future-proof</a:t>
            </a:r>
          </a:p>
          <a:p>
            <a:pPr marL="228600" indent="-228600">
              <a:buFont typeface="+mj-lt"/>
              <a:buAutoNum type="arabicPeriod"/>
            </a:pPr>
            <a:r>
              <a:rPr lang="en-US" baseline="0" dirty="0"/>
              <a:t>Uniquely Meraki.</a:t>
            </a:r>
          </a:p>
          <a:p>
            <a:pPr marL="228600" indent="-228600">
              <a:buFont typeface="+mj-lt"/>
              <a:buAutoNum type="arabicPeriod"/>
            </a:pPr>
            <a:r>
              <a:rPr lang="en-US" baseline="0" dirty="0"/>
              <a:t>Even as Meraki continues to innovate and bring the newest products to market, we want to make sure that even legacy products are able to take advantage of the newest Meraki features. Therefore, we make sure that all new features are backwards compatible with older products.</a:t>
            </a:r>
          </a:p>
          <a:p>
            <a:pPr marL="685800" lvl="1" indent="-228600">
              <a:buFont typeface="+mj-lt"/>
              <a:buAutoNum type="arabicPeriod"/>
            </a:pPr>
            <a:r>
              <a:rPr lang="en-US" baseline="0" dirty="0"/>
              <a:t>This allows your devices to continue to appreciate in value even as they get older. For example, even our older APs support CMX analytics, some of our 1</a:t>
            </a:r>
            <a:r>
              <a:rPr lang="en-US" baseline="30000" dirty="0"/>
              <a:t>st</a:t>
            </a:r>
            <a:r>
              <a:rPr lang="en-US" baseline="0" dirty="0"/>
              <a:t> GEN switches were able to be upgraded from L2 to L3 switches via firmware, and older MXs are able to take advantage of the newest security filtering technologies with AMP and </a:t>
            </a:r>
            <a:r>
              <a:rPr lang="en-US" baseline="0" dirty="0" err="1"/>
              <a:t>ThreatGrid</a:t>
            </a:r>
            <a:r>
              <a:rPr lang="en-US" baseline="0" dirty="0"/>
              <a:t> integration.</a:t>
            </a:r>
          </a:p>
          <a:p>
            <a:pPr marL="228600" lvl="0" indent="-228600">
              <a:buFont typeface="+mj-lt"/>
              <a:buAutoNum type="arabicPeriod"/>
            </a:pPr>
            <a:r>
              <a:rPr lang="en-US" baseline="0" dirty="0"/>
              <a:t>Meraki also includes all new firmware and security upgrade with our licensing model. Meraki manages version lists and allows you to schedule when you would like your devices to be upgraded, meaning as an IT admin that you can be confident you are running the latest greatest features and also the most secure builds across all your devices. It also means that IT and the end customer no longer have to manage extensive firmware lists.</a:t>
            </a:r>
            <a:endParaRPr lang="en-US"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4839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Management and administration are the focal point of this slide, not feature integrations.</a:t>
            </a:r>
          </a:p>
          <a:p>
            <a:endParaRPr lang="en-US" dirty="0"/>
          </a:p>
          <a:p>
            <a:r>
              <a:rPr lang="en-US" dirty="0"/>
              <a:t>Meraki offers a new and unique</a:t>
            </a:r>
            <a:r>
              <a:rPr lang="en-US" baseline="0" dirty="0"/>
              <a:t> ”full stack” solution that allows you to manage and monitor your end-to-end network through one easy-to-use web-based interface, Dashboard. Some examples of full stack features you could use as 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baseline="0" dirty="0"/>
              <a:t>Organization view</a:t>
            </a:r>
            <a:r>
              <a:rPr lang="en-US" b="0" baseline="0" dirty="0"/>
              <a:t>: View your entire distributed network “from 30,000 feet” and quickly drill down to identify sites that may be down or malfunctioning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baseline="0" dirty="0"/>
              <a:t>License status tool</a:t>
            </a:r>
            <a:r>
              <a:rPr lang="en-US" b="0" baseline="0" dirty="0"/>
              <a:t>: Easily manage licensing across large campuses or distributed campuses. Meraki gives you a single end date (through co-termination) that shows you the license time remaining and allows you to renew with one simple transaction.</a:t>
            </a:r>
            <a:endParaRPr lang="en-US" b="1"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baseline="0" dirty="0"/>
              <a:t>Network topology</a:t>
            </a:r>
            <a:r>
              <a:rPr lang="en-US" baseline="0" dirty="0"/>
              <a:t>: see how your entire network is laid out from a physical perspective, allowing you to see and identify outage or link failures easily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baseline="0" dirty="0"/>
              <a:t>Packet capture</a:t>
            </a:r>
            <a:r>
              <a:rPr lang="en-US" baseline="0" dirty="0"/>
              <a:t>: take a live packet capture on any Meraki interface (wired, wireless, VPN, </a:t>
            </a:r>
            <a:r>
              <a:rPr lang="en-US" baseline="0" dirty="0" err="1"/>
              <a:t>etc</a:t>
            </a:r>
            <a:r>
              <a:rPr lang="en-US" baseline="0" dirty="0"/>
              <a:t>) and download it for analysis in Wireshark from anywhere in the work (deep packet analysis from anywhere).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1017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6316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key</a:t>
            </a:r>
            <a:r>
              <a:rPr lang="en-US" baseline="0" dirty="0"/>
              <a:t> features of MX</a:t>
            </a:r>
          </a:p>
          <a:p>
            <a:endParaRPr lang="en-US" b="1" baseline="0" dirty="0"/>
          </a:p>
          <a:p>
            <a:r>
              <a:rPr lang="en-US" b="1" baseline="0" dirty="0"/>
              <a:t>Comprehensive security</a:t>
            </a:r>
          </a:p>
          <a:p>
            <a:endParaRPr lang="en-US" baseline="0" dirty="0"/>
          </a:p>
          <a:p>
            <a:r>
              <a:rPr lang="en-US" baseline="0" dirty="0"/>
              <a:t>AMP security allows you to control for IDS/IPS threats as well as malware. L7 firewall rules allow you to keep traffic local to your country or prevent traffic to specific regions</a:t>
            </a:r>
          </a:p>
          <a:p>
            <a:endParaRPr lang="en-US" baseline="0" dirty="0"/>
          </a:p>
          <a:p>
            <a:r>
              <a:rPr lang="en-US" b="1" baseline="0" dirty="0"/>
              <a:t>Multi-site connectivity</a:t>
            </a:r>
          </a:p>
          <a:p>
            <a:endParaRPr lang="en-US" baseline="0" dirty="0"/>
          </a:p>
          <a:p>
            <a:r>
              <a:rPr lang="en-US" b="0" baseline="0" dirty="0" err="1"/>
              <a:t>AutoVPN</a:t>
            </a:r>
            <a:r>
              <a:rPr lang="en-US" b="0" baseline="0" dirty="0"/>
              <a:t>: </a:t>
            </a:r>
            <a:r>
              <a:rPr lang="en-US" sz="1200" b="0" i="0" kern="1200" dirty="0">
                <a:solidFill>
                  <a:schemeClr val="tx1"/>
                </a:solidFill>
                <a:effectLst/>
                <a:latin typeface="+mn-lt"/>
                <a:ea typeface="+mn-ea"/>
                <a:cs typeface="+mn-cs"/>
              </a:rPr>
              <a:t>Cisco Meraki’s unique auto provisioning site-to-site VPN connects branches securely, without tedious manual VPN configuration. Leveraging the power of the cloud, MX Security Appliances configure, monitor, and maintain your VPN so you don't have to.</a:t>
            </a:r>
            <a:endParaRPr lang="en-US" baseline="0" dirty="0"/>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Redundancy &amp; availability</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HA on MX allows for two MX in a warm spare pair at the head-end</a:t>
            </a:r>
            <a:r>
              <a:rPr lang="en-US" sz="1200" b="0" i="0" kern="1200" baseline="0" dirty="0">
                <a:solidFill>
                  <a:schemeClr val="tx1"/>
                </a:solidFill>
                <a:effectLst/>
                <a:latin typeface="+mn-lt"/>
                <a:ea typeface="+mn-ea"/>
                <a:cs typeface="+mn-cs"/>
              </a:rPr>
              <a:t> of the network or as VPN concentrators behind another firewall.</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Multi-hub VPN allows for datacenter-datacenter failover (DC-DC </a:t>
            </a:r>
            <a:r>
              <a:rPr lang="en-US" sz="1200" b="0" i="0" kern="1200" baseline="0" dirty="0" err="1">
                <a:solidFill>
                  <a:schemeClr val="tx1"/>
                </a:solidFill>
                <a:effectLst/>
                <a:latin typeface="+mn-lt"/>
                <a:ea typeface="+mn-ea"/>
                <a:cs typeface="+mn-cs"/>
              </a:rPr>
              <a:t>failovere</a:t>
            </a:r>
            <a:r>
              <a:rPr lang="en-US" sz="1200" b="0" i="0" kern="1200" baseline="0" dirty="0">
                <a:solidFill>
                  <a:schemeClr val="tx1"/>
                </a:solidFill>
                <a:effectLst/>
                <a:latin typeface="+mn-lt"/>
                <a:ea typeface="+mn-ea"/>
                <a:cs typeface="+mn-cs"/>
              </a:rPr>
              <a:t>) in the case of a failure event. Therefore, all remote peers will still be able to contact a redundant datacenter.</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Intelligent WAN (IWAN)/SD-WAN:</a:t>
            </a:r>
            <a:r>
              <a:rPr lang="en-US" sz="1200" b="0" i="0" kern="1200" baseline="0" dirty="0">
                <a:solidFill>
                  <a:schemeClr val="tx1"/>
                </a:solidFill>
                <a:effectLst/>
                <a:latin typeface="+mn-lt"/>
                <a:ea typeface="+mn-ea"/>
                <a:cs typeface="+mn-cs"/>
              </a:rPr>
              <a:t> Ensure the n</a:t>
            </a:r>
            <a:r>
              <a:rPr lang="en-US" sz="1200" b="0" i="0" kern="1200" dirty="0">
                <a:solidFill>
                  <a:schemeClr val="tx1"/>
                </a:solidFill>
                <a:effectLst/>
                <a:latin typeface="+mn-lt"/>
                <a:ea typeface="+mn-ea"/>
                <a:cs typeface="+mn-cs"/>
              </a:rPr>
              <a:t>etwork to dynamically adjusts to changing WAN conditions,</a:t>
            </a:r>
            <a:r>
              <a:rPr lang="en-US" sz="1200" b="0" i="0" kern="1200" baseline="0" dirty="0">
                <a:solidFill>
                  <a:schemeClr val="tx1"/>
                </a:solidFill>
                <a:effectLst/>
                <a:latin typeface="+mn-lt"/>
                <a:ea typeface="+mn-ea"/>
                <a:cs typeface="+mn-cs"/>
              </a:rPr>
              <a:t> such as latency, jitter and packet loss.</a:t>
            </a:r>
            <a:r>
              <a:rPr lang="en-US" sz="1200" b="0" i="0" kern="1200" dirty="0">
                <a:solidFill>
                  <a:schemeClr val="tx1"/>
                </a:solidFill>
                <a:effectLst/>
                <a:latin typeface="+mn-lt"/>
                <a:ea typeface="+mn-ea"/>
                <a:cs typeface="+mn-cs"/>
              </a:rPr>
              <a:t> IWAN can ensure optimal performance for critical applications and help to avoid disruptions of highly performance-sensitive traffic, such as VoIP.</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9829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5C02D-AADB-6047-81FF-869B0CB73C2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6909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FE50F-FF35-4A77-9F18-D3EA162AC94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316201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FE50F-FF35-4A77-9F18-D3EA162AC94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15036882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8137509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36368285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3691261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42026566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4464045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6140406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178571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8500635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402696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73927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FE50F-FF35-4A77-9F18-D3EA162AC94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31745630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733725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1424921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29053462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9335344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047364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16075994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38430068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40167551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8814843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368645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611791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1515886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38189021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5495102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15386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2313855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5965214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2729350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41003340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225893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3121573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41444203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37061658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5608506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4259448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34232111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6820938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9354093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6651481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24436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126410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72922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70375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388157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33914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257664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FE50F-FF35-4A77-9F18-D3EA162AC94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282450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451179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2388452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3347245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38894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450405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2466374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406873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4187211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2377392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348230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FE50F-FF35-4A77-9F18-D3EA162AC94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2293619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611951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1714432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1494742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861117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033213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367475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797456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1025653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069791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3339484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FE50F-FF35-4A77-9F18-D3EA162AC942}"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4277503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4255315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834000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884150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3512988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3905904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184836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577260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3957827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1433204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241487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FE50F-FF35-4A77-9F18-D3EA162AC942}"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4084668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2548019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785557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152737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816633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792350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504891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659367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2582710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3564738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5047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FE50F-FF35-4A77-9F18-D3EA162AC942}"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712340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995011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1374378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773566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088249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1182211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3578248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1973836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3229378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441459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30170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FE50F-FF35-4A77-9F18-D3EA162AC942}"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2642984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557530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045607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6145511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153340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044088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3009661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12782888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375796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9379881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144196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FE50F-FF35-4A77-9F18-D3EA162AC942}"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41714862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242767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48135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8" name="Shape 53"/>
          <p:cNvSpPr/>
          <p:nvPr userDrawn="1"/>
        </p:nvSpPr>
        <p:spPr>
          <a:xfrm>
            <a:off x="0" y="1"/>
            <a:ext cx="12203760" cy="6869759"/>
          </a:xfrm>
          <a:prstGeom prst="rect">
            <a:avLst/>
          </a:prstGeom>
          <a:gradFill>
            <a:gsLst>
              <a:gs pos="0">
                <a:srgbClr val="9ACA57"/>
              </a:gs>
              <a:gs pos="100000">
                <a:srgbClr val="6AB850"/>
              </a:gs>
            </a:gsLst>
            <a:lin ang="5935093"/>
          </a:gradFill>
          <a:ln w="12700">
            <a:miter lim="400000"/>
          </a:ln>
        </p:spPr>
        <p:txBody>
          <a:bodyPr lIns="0" tIns="0" rIns="0" bIns="0" anchor="ctr"/>
          <a:lstStyle/>
          <a:p>
            <a:pPr>
              <a:defRPr sz="3200"/>
            </a:pPr>
            <a:endParaRPr sz="1600">
              <a:solidFill>
                <a:srgbClr val="0096D6"/>
              </a:solidFill>
            </a:endParaRPr>
          </a:p>
        </p:txBody>
      </p:sp>
      <p:pic>
        <p:nvPicPr>
          <p:cNvPr id="9" name="cisco-meraki-logo-white.png"/>
          <p:cNvPicPr/>
          <p:nvPr userDrawn="1"/>
        </p:nvPicPr>
        <p:blipFill>
          <a:blip r:embed="rId2" cstate="hqprint">
            <a:extLst>
              <a:ext uri="{28A0092B-C50C-407E-A947-70E740481C1C}">
                <a14:useLocalDpi xmlns:a14="http://schemas.microsoft.com/office/drawing/2010/main"/>
              </a:ext>
            </a:extLst>
          </a:blip>
          <a:stretch>
            <a:fillRect/>
          </a:stretch>
        </p:blipFill>
        <p:spPr>
          <a:xfrm>
            <a:off x="401985" y="6400800"/>
            <a:ext cx="1225477" cy="352106"/>
          </a:xfrm>
          <a:prstGeom prst="rect">
            <a:avLst/>
          </a:prstGeom>
          <a:ln w="12700">
            <a:miter lim="400000"/>
          </a:ln>
        </p:spPr>
      </p:pic>
      <p:sp>
        <p:nvSpPr>
          <p:cNvPr id="10" name="Shape 55"/>
          <p:cNvSpPr/>
          <p:nvPr userDrawn="1"/>
        </p:nvSpPr>
        <p:spPr>
          <a:xfrm>
            <a:off x="1" y="6273800"/>
            <a:ext cx="12192000" cy="0"/>
          </a:xfrm>
          <a:prstGeom prst="line">
            <a:avLst/>
          </a:prstGeom>
          <a:ln w="19050">
            <a:solidFill>
              <a:srgbClr val="DCDEE0"/>
            </a:solidFill>
            <a:miter lim="400000"/>
          </a:ln>
        </p:spPr>
        <p:txBody>
          <a:bodyPr lIns="0" tIns="0" rIns="0" bIns="0" anchor="ctr"/>
          <a:lstStyle/>
          <a:p>
            <a:pPr>
              <a:defRPr sz="3200"/>
            </a:pPr>
            <a:endParaRPr sz="1600">
              <a:solidFill>
                <a:srgbClr val="0096D6"/>
              </a:solidFill>
            </a:endParaRPr>
          </a:p>
        </p:txBody>
      </p:sp>
      <p:sp>
        <p:nvSpPr>
          <p:cNvPr id="13" name="Shape 35"/>
          <p:cNvSpPr/>
          <p:nvPr userDrawn="1"/>
        </p:nvSpPr>
        <p:spPr>
          <a:xfrm>
            <a:off x="1" y="6273800"/>
            <a:ext cx="12192000" cy="0"/>
          </a:xfrm>
          <a:prstGeom prst="line">
            <a:avLst/>
          </a:prstGeom>
          <a:ln w="25400">
            <a:solidFill>
              <a:srgbClr val="DCDEE0"/>
            </a:solidFill>
            <a:miter lim="400000"/>
          </a:ln>
        </p:spPr>
        <p:txBody>
          <a:bodyPr lIns="0" tIns="0" rIns="0" bIns="0" anchor="ctr"/>
          <a:lstStyle/>
          <a:p>
            <a:pPr>
              <a:defRPr sz="3200"/>
            </a:pPr>
            <a:endParaRPr sz="1600">
              <a:solidFill>
                <a:srgbClr val="0096D6"/>
              </a:solidFill>
            </a:endParaRPr>
          </a:p>
        </p:txBody>
      </p:sp>
      <p:sp>
        <p:nvSpPr>
          <p:cNvPr id="2" name="Title 1"/>
          <p:cNvSpPr>
            <a:spLocks noGrp="1"/>
          </p:cNvSpPr>
          <p:nvPr>
            <p:ph type="title" hasCustomPrompt="1"/>
          </p:nvPr>
        </p:nvSpPr>
        <p:spPr>
          <a:xfrm>
            <a:off x="838199" y="2772098"/>
            <a:ext cx="10515600" cy="870754"/>
          </a:xfrm>
          <a:prstGeom prst="rect">
            <a:avLst/>
          </a:prstGeom>
        </p:spPr>
        <p:txBody>
          <a:bodyPr/>
          <a:lstStyle>
            <a:lvl1pPr algn="ctr">
              <a:defRPr sz="4849" baseline="0">
                <a:solidFill>
                  <a:schemeClr val="bg1"/>
                </a:solidFill>
                <a:latin typeface="Proxima Nova Th" panose="02000506030000020004" pitchFamily="2" charset="0"/>
              </a:defRPr>
            </a:lvl1pPr>
          </a:lstStyle>
          <a:p>
            <a:r>
              <a:rPr lang="en-US" dirty="0"/>
              <a:t>Title of presentation section</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4837" y="6219103"/>
            <a:ext cx="723962" cy="677712"/>
          </a:xfrm>
          <a:prstGeom prst="rect">
            <a:avLst/>
          </a:prstGeom>
        </p:spPr>
      </p:pic>
    </p:spTree>
    <p:extLst>
      <p:ext uri="{BB962C8B-B14F-4D97-AF65-F5344CB8AC3E}">
        <p14:creationId xmlns:p14="http://schemas.microsoft.com/office/powerpoint/2010/main" val="24262765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4" b="0" i="0">
                <a:solidFill>
                  <a:srgbClr val="65B14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94" b="1" i="0">
                <a:solidFill>
                  <a:srgbClr val="3433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789" b="0" i="0">
                <a:solidFill>
                  <a:srgbClr val="A6A6A6"/>
                </a:solidFill>
                <a:latin typeface="Arial"/>
                <a:cs typeface="Arial"/>
              </a:defRPr>
            </a:lvl1pPr>
          </a:lstStyle>
          <a:p>
            <a:pPr marL="7700">
              <a:lnSpc>
                <a:spcPts val="1876"/>
              </a:lnSpc>
            </a:pPr>
            <a:r>
              <a:rPr lang="en-US" spc="3" smtClean="0">
                <a:solidFill>
                  <a:srgbClr val="FFFFFF"/>
                </a:solidFill>
              </a:rPr>
              <a:t>Cisco Meraki Product Launch</a:t>
            </a:r>
            <a:r>
              <a:rPr lang="en-US" spc="-27" smtClean="0">
                <a:solidFill>
                  <a:srgbClr val="FFFFFF"/>
                </a:solidFill>
              </a:rPr>
              <a:t> </a:t>
            </a:r>
            <a:r>
              <a:rPr lang="en-US" spc="3" smtClean="0">
                <a:solidFill>
                  <a:srgbClr val="FFFFFF"/>
                </a:solidFill>
              </a:rPr>
              <a:t>Q1FY17</a:t>
            </a:r>
            <a:endParaRPr lang="en-US" spc="3"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96D6">
                    <a:tint val="75000"/>
                  </a:srgbClr>
                </a:solidFill>
              </a:rPr>
              <a:pPr/>
              <a:t>5/17/2017</a:t>
            </a:fld>
            <a:endParaRPr lang="en-US">
              <a:solidFill>
                <a:srgbClr val="0096D6">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96D6">
                    <a:tint val="75000"/>
                  </a:srgbClr>
                </a:solidFill>
              </a:rPr>
              <a:pPr/>
              <a:t>‹#›</a:t>
            </a:fld>
            <a:endParaRPr>
              <a:solidFill>
                <a:srgbClr val="0096D6">
                  <a:tint val="75000"/>
                </a:srgbClr>
              </a:solidFill>
            </a:endParaRPr>
          </a:p>
        </p:txBody>
      </p:sp>
    </p:spTree>
    <p:extLst>
      <p:ext uri="{BB962C8B-B14F-4D97-AF65-F5344CB8AC3E}">
        <p14:creationId xmlns:p14="http://schemas.microsoft.com/office/powerpoint/2010/main" val="2241425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3794966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33" y="0"/>
            <a:ext cx="12208933" cy="6858000"/>
          </a:xfrm>
          <a:prstGeom prst="rect">
            <a:avLst/>
          </a:prstGeom>
          <a:noFill/>
        </p:spPr>
      </p:pic>
      <p:grpSp>
        <p:nvGrpSpPr>
          <p:cNvPr id="46" name="Group 45"/>
          <p:cNvGrpSpPr/>
          <p:nvPr userDrawn="1"/>
        </p:nvGrpSpPr>
        <p:grpSpPr>
          <a:xfrm>
            <a:off x="0" y="-2056029"/>
            <a:ext cx="13113588"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grpSp>
      <p:sp>
        <p:nvSpPr>
          <p:cNvPr id="2" name="Title 1"/>
          <p:cNvSpPr>
            <a:spLocks noGrp="1"/>
          </p:cNvSpPr>
          <p:nvPr>
            <p:ph type="ctrTitle" hasCustomPrompt="1"/>
          </p:nvPr>
        </p:nvSpPr>
        <p:spPr>
          <a:xfrm>
            <a:off x="295191" y="1236691"/>
            <a:ext cx="10816167" cy="2918779"/>
          </a:xfrm>
        </p:spPr>
        <p:txBody>
          <a:bodyPr/>
          <a:lstStyle>
            <a:lvl1pPr>
              <a:lnSpc>
                <a:spcPct val="90000"/>
              </a:lnSpc>
              <a:defRPr sz="6000" b="0" spc="0" baseline="0">
                <a:solidFill>
                  <a:schemeClr val="bg1"/>
                </a:solidFill>
                <a:latin typeface="Proxima Nova" charset="0"/>
                <a:ea typeface="Proxima Nova" charset="0"/>
                <a:cs typeface="Proxima Nova" charset="0"/>
              </a:defRPr>
            </a:lvl1pPr>
          </a:lstStyle>
          <a:p>
            <a:r>
              <a:rPr lang="en-US" dirty="0"/>
              <a:t>Presentation Title Goes Here</a:t>
            </a:r>
          </a:p>
        </p:txBody>
      </p:sp>
      <p:sp>
        <p:nvSpPr>
          <p:cNvPr id="3" name="Subtitle 2"/>
          <p:cNvSpPr>
            <a:spLocks noGrp="1"/>
          </p:cNvSpPr>
          <p:nvPr>
            <p:ph type="subTitle" idx="1" hasCustomPrompt="1"/>
          </p:nvPr>
        </p:nvSpPr>
        <p:spPr>
          <a:xfrm>
            <a:off x="315177" y="4464070"/>
            <a:ext cx="10816168" cy="384175"/>
          </a:xfrm>
        </p:spPr>
        <p:txBody>
          <a:bodyPr anchor="b" anchorCtr="0">
            <a:noAutofit/>
          </a:bodyPr>
          <a:lstStyle>
            <a:lvl1pPr marL="0" indent="0" algn="l">
              <a:buNone/>
              <a:defRPr sz="2000" b="0">
                <a:solidFill>
                  <a:schemeClr val="bg1"/>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grpSp>
        <p:nvGrpSpPr>
          <p:cNvPr id="4" name="Group 5"/>
          <p:cNvGrpSpPr>
            <a:grpSpLocks/>
          </p:cNvGrpSpPr>
          <p:nvPr userDrawn="1"/>
        </p:nvGrpSpPr>
        <p:grpSpPr bwMode="auto">
          <a:xfrm>
            <a:off x="455732" y="304800"/>
            <a:ext cx="842034"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fontAlgn="base" hangingPunct="0">
                <a:lnSpc>
                  <a:spcPct val="90000"/>
                </a:lnSpc>
                <a:spcBef>
                  <a:spcPct val="0"/>
                </a:spcBef>
                <a:spcAft>
                  <a:spcPct val="0"/>
                </a:spcAft>
                <a:defRPr/>
              </a:pPr>
              <a:endParaRPr lang="en-US" sz="2400" dirty="0">
                <a:solidFill>
                  <a:srgbClr val="FFFFFF"/>
                </a:solidFill>
                <a:latin typeface="Proxima Nova" charset="0"/>
                <a:ea typeface="Proxima Nova" charset="0"/>
                <a:cs typeface="Proxima Nova" charset="0"/>
              </a:endParaRPr>
            </a:p>
          </p:txBody>
        </p:sp>
      </p:grpSp>
      <p:sp>
        <p:nvSpPr>
          <p:cNvPr id="37"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latin typeface="Proxima Nova" charset="0"/>
                <a:ea typeface="Proxima Nova" charset="0"/>
                <a:cs typeface="Proxima Nova" charset="0"/>
              </a:rPr>
              <a:t>© 2010 Cisco and/or its affiliates. All rights reserved.</a:t>
            </a:r>
          </a:p>
        </p:txBody>
      </p:sp>
      <p:sp>
        <p:nvSpPr>
          <p:cNvPr id="38"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Proxima Nova" charset="0"/>
                <a:ea typeface="Proxima Nova" charset="0"/>
                <a:cs typeface="Proxima Nova" charset="0"/>
              </a:rPr>
              <a:pPr algn="r" defTabSz="814388"/>
              <a:t>‹#›</a:t>
            </a:fld>
            <a:endParaRPr lang="en-US" sz="600" dirty="0">
              <a:solidFill>
                <a:srgbClr val="FFFFFF"/>
              </a:solidFill>
              <a:latin typeface="Proxima Nova" charset="0"/>
              <a:ea typeface="Proxima Nova" charset="0"/>
              <a:cs typeface="Proxima Nova" charset="0"/>
            </a:endParaRPr>
          </a:p>
        </p:txBody>
      </p:sp>
      <p:sp>
        <p:nvSpPr>
          <p:cNvPr id="39" name="Text Placeholder 38"/>
          <p:cNvSpPr>
            <a:spLocks noGrp="1"/>
          </p:cNvSpPr>
          <p:nvPr>
            <p:ph type="body" sz="quarter" idx="10" hasCustomPrompt="1"/>
          </p:nvPr>
        </p:nvSpPr>
        <p:spPr>
          <a:xfrm>
            <a:off x="314407" y="4782758"/>
            <a:ext cx="10816867" cy="384175"/>
          </a:xfrm>
        </p:spPr>
        <p:txBody>
          <a:bodyPr/>
          <a:lstStyle>
            <a:lvl1pPr marL="0" indent="0">
              <a:buFontTx/>
              <a:buNone/>
              <a:defRPr lang="en-US" sz="18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Presenter Title</a:t>
            </a:r>
          </a:p>
        </p:txBody>
      </p:sp>
      <p:sp>
        <p:nvSpPr>
          <p:cNvPr id="41" name="Text Placeholder 40"/>
          <p:cNvSpPr>
            <a:spLocks noGrp="1"/>
          </p:cNvSpPr>
          <p:nvPr>
            <p:ph type="body" sz="quarter" idx="11" hasCustomPrompt="1"/>
          </p:nvPr>
        </p:nvSpPr>
        <p:spPr>
          <a:xfrm>
            <a:off x="314407" y="5273252"/>
            <a:ext cx="10816867" cy="384175"/>
          </a:xfrm>
        </p:spPr>
        <p:txBody>
          <a:bodyPr/>
          <a:lstStyle>
            <a:lvl1pPr marL="0" indent="0">
              <a:buFontTx/>
              <a:buNone/>
              <a:defRPr lang="en-US" sz="1400" kern="1200" dirty="0" smtClean="0">
                <a:solidFill>
                  <a:schemeClr val="bg1"/>
                </a:solidFill>
                <a:latin typeface="Proxima Nova" charset="0"/>
                <a:ea typeface="Proxima Nova" charset="0"/>
                <a:cs typeface="Proxima Nova"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a:t>Date</a:t>
            </a:r>
          </a:p>
        </p:txBody>
      </p:sp>
    </p:spTree>
    <p:extLst>
      <p:ext uri="{BB962C8B-B14F-4D97-AF65-F5344CB8AC3E}">
        <p14:creationId xmlns:p14="http://schemas.microsoft.com/office/powerpoint/2010/main" val="3240660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47" name="Rectangle 3"/>
          <p:cNvSpPr>
            <a:spLocks noChangeArrowheads="1"/>
          </p:cNvSpPr>
          <p:nvPr userDrawn="1"/>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CiscoSans ExtraLight"/>
            </a:endParaRPr>
          </a:p>
        </p:txBody>
      </p:sp>
      <p:sp>
        <p:nvSpPr>
          <p:cNvPr id="12"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13" name="Rectangle 7"/>
          <p:cNvSpPr>
            <a:spLocks noChangeArrowheads="1"/>
          </p:cNvSpPr>
          <p:nvPr userDrawn="1"/>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
        <p:nvSpPr>
          <p:cNvPr id="2" name="Title 1"/>
          <p:cNvSpPr>
            <a:spLocks noGrp="1"/>
          </p:cNvSpPr>
          <p:nvPr>
            <p:ph type="ctrTitle" hasCustomPrompt="1"/>
          </p:nvPr>
        </p:nvSpPr>
        <p:spPr>
          <a:xfrm>
            <a:off x="295191" y="1620642"/>
            <a:ext cx="10816167" cy="2407042"/>
          </a:xfrm>
        </p:spPr>
        <p:txBody>
          <a:bodyPr/>
          <a:lstStyle>
            <a:lvl1pPr algn="l" defTabSz="914400" rtl="0" eaLnBrk="1" latinLnBrk="0" hangingPunct="1">
              <a:lnSpc>
                <a:spcPct val="85000"/>
              </a:lnSpc>
              <a:spcBef>
                <a:spcPct val="0"/>
              </a:spcBef>
              <a:buNone/>
              <a:defRPr lang="en-US" sz="5400" b="0" kern="1200" spc="0" baseline="0" dirty="0">
                <a:gradFill flip="none" rotWithShape="1">
                  <a:gsLst>
                    <a:gs pos="0">
                      <a:schemeClr val="tx1"/>
                    </a:gs>
                    <a:gs pos="44000">
                      <a:srgbClr val="01BBBB"/>
                    </a:gs>
                    <a:gs pos="100000">
                      <a:srgbClr val="048070"/>
                    </a:gs>
                  </a:gsLst>
                  <a:lin ang="12000000" scaled="0"/>
                  <a:tileRect/>
                </a:gradFill>
                <a:latin typeface="Proxima Nova" charset="0"/>
                <a:ea typeface="Proxima Nova" charset="0"/>
                <a:cs typeface="Proxima Nova" charset="0"/>
              </a:defRPr>
            </a:lvl1pPr>
          </a:lstStyle>
          <a:p>
            <a:r>
              <a:rPr lang="en-US" dirty="0"/>
              <a:t>Segue</a:t>
            </a:r>
          </a:p>
        </p:txBody>
      </p:sp>
    </p:spTree>
    <p:extLst>
      <p:ext uri="{BB962C8B-B14F-4D97-AF65-F5344CB8AC3E}">
        <p14:creationId xmlns:p14="http://schemas.microsoft.com/office/powerpoint/2010/main" val="16879750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 Cisco Std">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310977" y="1124039"/>
            <a:ext cx="11427882" cy="4965192"/>
          </a:xfrm>
        </p:spPr>
        <p:txBody>
          <a:bodyPr>
            <a:noAutofit/>
          </a:bodyPr>
          <a:lstStyle>
            <a:lvl1pPr>
              <a:lnSpc>
                <a:spcPct val="95000"/>
              </a:lnSpc>
              <a:spcBef>
                <a:spcPts val="1480"/>
              </a:spcBef>
              <a:defRPr sz="2200">
                <a:solidFill>
                  <a:srgbClr val="435153"/>
                </a:solidFill>
                <a:latin typeface="Proxima Nova" charset="0"/>
                <a:ea typeface="Proxima Nova" charset="0"/>
                <a:cs typeface="Proxima Nova" charset="0"/>
              </a:defRPr>
            </a:lvl1pPr>
            <a:lvl2pPr>
              <a:lnSpc>
                <a:spcPct val="95000"/>
              </a:lnSpc>
              <a:spcBef>
                <a:spcPts val="600"/>
              </a:spcBef>
              <a:defRPr>
                <a:solidFill>
                  <a:srgbClr val="435153"/>
                </a:solidFill>
                <a:latin typeface="Proxima Nova" charset="0"/>
                <a:ea typeface="Proxima Nova" charset="0"/>
                <a:cs typeface="Proxima Nova" charset="0"/>
              </a:defRPr>
            </a:lvl2pPr>
            <a:lvl3pPr>
              <a:defRPr>
                <a:solidFill>
                  <a:srgbClr val="435153"/>
                </a:solidFill>
                <a:latin typeface="Proxima Nova" charset="0"/>
                <a:ea typeface="Proxima Nova" charset="0"/>
                <a:cs typeface="Proxima Nova" charset="0"/>
              </a:defRPr>
            </a:lvl3pPr>
            <a:lvl4pPr>
              <a:defRPr>
                <a:solidFill>
                  <a:srgbClr val="435153"/>
                </a:solidFill>
                <a:latin typeface="Proxima Nova" charset="0"/>
                <a:ea typeface="Proxima Nova" charset="0"/>
                <a:cs typeface="Proxima Nova" charset="0"/>
              </a:defRPr>
            </a:lvl4pPr>
            <a:lvl5pPr>
              <a:defRPr>
                <a:solidFill>
                  <a:srgbClr val="435153"/>
                </a:solidFill>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876540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133398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 Minimal -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415870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FE50F-FF35-4A77-9F18-D3EA162AC942}"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37336-C411-4A9A-8884-39179C56B400}" type="slidenum">
              <a:rPr lang="en-US" smtClean="0"/>
              <a:t>‹#›</a:t>
            </a:fld>
            <a:endParaRPr lang="en-US"/>
          </a:p>
        </p:txBody>
      </p:sp>
    </p:spTree>
    <p:extLst>
      <p:ext uri="{BB962C8B-B14F-4D97-AF65-F5344CB8AC3E}">
        <p14:creationId xmlns:p14="http://schemas.microsoft.com/office/powerpoint/2010/main" val="15315139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1094415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16057779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301752"/>
            <a:ext cx="11422992"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Slide Title Goes Here</a:t>
            </a:r>
          </a:p>
        </p:txBody>
      </p:sp>
      <p:sp>
        <p:nvSpPr>
          <p:cNvPr id="36" name="Chart Placeholder 35"/>
          <p:cNvSpPr>
            <a:spLocks noGrp="1"/>
          </p:cNvSpPr>
          <p:nvPr>
            <p:ph type="chart" sz="quarter" idx="10"/>
          </p:nvPr>
        </p:nvSpPr>
        <p:spPr>
          <a:xfrm>
            <a:off x="479686" y="1476375"/>
            <a:ext cx="11252614" cy="4305300"/>
          </a:xfrm>
        </p:spPr>
        <p:txBody>
          <a:bodyPr anchor="ctr" anchorCtr="1"/>
          <a:lstStyle>
            <a:lvl1pPr>
              <a:buNone/>
              <a:defRPr>
                <a:latin typeface="Proxima Nova" charset="0"/>
                <a:ea typeface="Proxima Nova" charset="0"/>
                <a:cs typeface="Proxima Nova" charset="0"/>
              </a:defRPr>
            </a:lvl1pPr>
          </a:lstStyle>
          <a:p>
            <a:r>
              <a:rPr lang="en-US" dirty="0"/>
              <a:t>Click icon to add chart</a:t>
            </a:r>
          </a:p>
        </p:txBody>
      </p:sp>
      <p:sp>
        <p:nvSpPr>
          <p:cNvPr id="4" name="Text Placeholder 9"/>
          <p:cNvSpPr>
            <a:spLocks noGrp="1"/>
          </p:cNvSpPr>
          <p:nvPr>
            <p:ph type="body" sz="quarter" idx="11" hasCustomPrompt="1"/>
          </p:nvPr>
        </p:nvSpPr>
        <p:spPr>
          <a:xfrm>
            <a:off x="332622" y="6062116"/>
            <a:ext cx="9948334"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Proxima Nova" charset="0"/>
                <a:ea typeface="Proxima Nova" charset="0"/>
                <a:cs typeface="Proxima Nova" charset="0"/>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a:t>Source: Placeholder for Notes Is 12 Points</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1674145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33" y="0"/>
            <a:ext cx="12208933" cy="6858000"/>
          </a:xfrm>
          <a:prstGeom prst="rect">
            <a:avLst/>
          </a:prstGeom>
          <a:noFill/>
        </p:spPr>
      </p:pic>
      <p:sp>
        <p:nvSpPr>
          <p:cNvPr id="34" name="TextBox 33"/>
          <p:cNvSpPr txBox="1"/>
          <p:nvPr userDrawn="1"/>
        </p:nvSpPr>
        <p:spPr>
          <a:xfrm>
            <a:off x="859588" y="3060490"/>
            <a:ext cx="2467985" cy="646331"/>
          </a:xfrm>
          <a:prstGeom prst="rect">
            <a:avLst/>
          </a:prstGeom>
          <a:noFill/>
        </p:spPr>
        <p:txBody>
          <a:bodyPr wrap="none" rtlCol="0">
            <a:spAutoFit/>
          </a:bodyPr>
          <a:lstStyle/>
          <a:p>
            <a:r>
              <a:rPr lang="en-US" sz="3600" dirty="0">
                <a:solidFill>
                  <a:srgbClr val="FFFFFF"/>
                </a:solidFill>
                <a:latin typeface="Proxima Nova" charset="0"/>
                <a:ea typeface="Proxima Nova" charset="0"/>
                <a:cs typeface="Proxima Nova" charset="0"/>
              </a:rPr>
              <a:t>Thank you.</a:t>
            </a:r>
          </a:p>
        </p:txBody>
      </p:sp>
      <p:sp>
        <p:nvSpPr>
          <p:cNvPr id="20" name="Rectangle 19"/>
          <p:cNvSpPr>
            <a:spLocks noChangeArrowheads="1"/>
          </p:cNvSpPr>
          <p:nvPr userDrawn="1"/>
        </p:nvSpPr>
        <p:spPr bwMode="black">
          <a:xfrm>
            <a:off x="8411549" y="3708604"/>
            <a:ext cx="116646" cy="441827"/>
          </a:xfrm>
          <a:prstGeom prst="rect">
            <a:avLst/>
          </a:prstGeom>
          <a:solidFill>
            <a:schemeClr val="bg1"/>
          </a:solid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1" name="Freeform 20"/>
          <p:cNvSpPr>
            <a:spLocks/>
          </p:cNvSpPr>
          <p:nvPr userDrawn="1"/>
        </p:nvSpPr>
        <p:spPr bwMode="black">
          <a:xfrm>
            <a:off x="9091078" y="3697606"/>
            <a:ext cx="337730"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2" name="Freeform 21"/>
          <p:cNvSpPr>
            <a:spLocks/>
          </p:cNvSpPr>
          <p:nvPr userDrawn="1"/>
        </p:nvSpPr>
        <p:spPr bwMode="black">
          <a:xfrm>
            <a:off x="7923263" y="3697606"/>
            <a:ext cx="337730"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3" name="Freeform 22"/>
          <p:cNvSpPr>
            <a:spLocks noEditPoints="1"/>
          </p:cNvSpPr>
          <p:nvPr userDrawn="1"/>
        </p:nvSpPr>
        <p:spPr bwMode="black">
          <a:xfrm>
            <a:off x="9550879" y="3697606"/>
            <a:ext cx="463871"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4" name="Freeform 23"/>
          <p:cNvSpPr>
            <a:spLocks/>
          </p:cNvSpPr>
          <p:nvPr userDrawn="1"/>
        </p:nvSpPr>
        <p:spPr bwMode="black">
          <a:xfrm>
            <a:off x="8678746" y="3697606"/>
            <a:ext cx="302466"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5" name="Freeform 24"/>
          <p:cNvSpPr>
            <a:spLocks/>
          </p:cNvSpPr>
          <p:nvPr userDrawn="1"/>
        </p:nvSpPr>
        <p:spPr bwMode="black">
          <a:xfrm>
            <a:off x="7691327" y="3082440"/>
            <a:ext cx="109864"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6" name="Freeform 25"/>
          <p:cNvSpPr>
            <a:spLocks/>
          </p:cNvSpPr>
          <p:nvPr userDrawn="1"/>
        </p:nvSpPr>
        <p:spPr bwMode="black">
          <a:xfrm>
            <a:off x="7999216" y="2930181"/>
            <a:ext cx="109864"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7" name="Freeform 26"/>
          <p:cNvSpPr>
            <a:spLocks/>
          </p:cNvSpPr>
          <p:nvPr userDrawn="1"/>
        </p:nvSpPr>
        <p:spPr bwMode="black">
          <a:xfrm>
            <a:off x="8301685" y="2720823"/>
            <a:ext cx="109864"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8" name="Freeform 27"/>
          <p:cNvSpPr>
            <a:spLocks/>
          </p:cNvSpPr>
          <p:nvPr userDrawn="1"/>
        </p:nvSpPr>
        <p:spPr bwMode="black">
          <a:xfrm>
            <a:off x="8609574" y="2930181"/>
            <a:ext cx="109864"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29" name="Freeform 28"/>
          <p:cNvSpPr>
            <a:spLocks/>
          </p:cNvSpPr>
          <p:nvPr userDrawn="1"/>
        </p:nvSpPr>
        <p:spPr bwMode="black">
          <a:xfrm>
            <a:off x="8910684" y="3082441"/>
            <a:ext cx="11664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0" name="Freeform 29"/>
          <p:cNvSpPr>
            <a:spLocks/>
          </p:cNvSpPr>
          <p:nvPr userDrawn="1"/>
        </p:nvSpPr>
        <p:spPr bwMode="black">
          <a:xfrm>
            <a:off x="9218576"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1" name="Freeform 30"/>
          <p:cNvSpPr>
            <a:spLocks/>
          </p:cNvSpPr>
          <p:nvPr userDrawn="1"/>
        </p:nvSpPr>
        <p:spPr bwMode="black">
          <a:xfrm>
            <a:off x="9526468" y="2720823"/>
            <a:ext cx="111220"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2" name="Freeform 31"/>
          <p:cNvSpPr>
            <a:spLocks/>
          </p:cNvSpPr>
          <p:nvPr userDrawn="1"/>
        </p:nvSpPr>
        <p:spPr bwMode="black">
          <a:xfrm>
            <a:off x="9828931" y="2930181"/>
            <a:ext cx="111220"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33" name="Freeform 32"/>
          <p:cNvSpPr>
            <a:spLocks/>
          </p:cNvSpPr>
          <p:nvPr userDrawn="1"/>
        </p:nvSpPr>
        <p:spPr bwMode="black">
          <a:xfrm>
            <a:off x="10136823" y="3082441"/>
            <a:ext cx="111220"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Tree>
    <p:extLst>
      <p:ext uri="{BB962C8B-B14F-4D97-AF65-F5344CB8AC3E}">
        <p14:creationId xmlns:p14="http://schemas.microsoft.com/office/powerpoint/2010/main" val="1768255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504852"/>
            <a:ext cx="10972801" cy="625907"/>
          </a:xfrm>
        </p:spPr>
        <p:txBody>
          <a:bodyPr anchor="t">
            <a:noAutofit/>
          </a:bodyPr>
          <a:lstStyle>
            <a:lvl1pPr algn="l">
              <a:defRPr sz="4800" b="1" i="0">
                <a:solidFill>
                  <a:srgbClr val="69B733"/>
                </a:solidFill>
                <a:latin typeface="Proxima Nova" charset="0"/>
                <a:ea typeface="Proxima Nova" charset="0"/>
                <a:cs typeface="Proxima Nova" charset="0"/>
              </a:defRPr>
            </a:lvl1pPr>
          </a:lstStyle>
          <a:p>
            <a:r>
              <a:rPr lang="en-US" dirty="0"/>
              <a:t>Segue Slide</a:t>
            </a:r>
          </a:p>
        </p:txBody>
      </p:sp>
    </p:spTree>
    <p:extLst>
      <p:ext uri="{BB962C8B-B14F-4D97-AF65-F5344CB8AC3E}">
        <p14:creationId xmlns:p14="http://schemas.microsoft.com/office/powerpoint/2010/main" val="26197931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505"/>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10" name="Content Placeholder 2"/>
          <p:cNvSpPr>
            <a:spLocks noGrp="1"/>
          </p:cNvSpPr>
          <p:nvPr>
            <p:ph idx="1"/>
          </p:nvPr>
        </p:nvSpPr>
        <p:spPr>
          <a:xfrm>
            <a:off x="609600" y="1076476"/>
            <a:ext cx="10972801" cy="5100488"/>
          </a:xfrm>
        </p:spPr>
        <p:txBody>
          <a:bodyPr>
            <a:noAutofit/>
          </a:bodyPr>
          <a:lstStyle>
            <a:lvl1pPr marL="0" indent="0">
              <a:spcBef>
                <a:spcPts val="2800"/>
              </a:spcBef>
              <a:buSzPct val="25000"/>
              <a:buFont typeface="Lucida Grande"/>
              <a:buChar char=" "/>
              <a:defRPr sz="2000" b="0" i="0">
                <a:latin typeface="Proxima Nova" charset="0"/>
                <a:ea typeface="Proxima Nova" charset="0"/>
                <a:cs typeface="Proxima Nova" charset="0"/>
              </a:defRPr>
            </a:lvl1pPr>
            <a:lvl2pPr marL="457200" indent="-227013">
              <a:buSzPct val="80000"/>
              <a:defRPr sz="2000" b="0" i="0">
                <a:solidFill>
                  <a:schemeClr val="tx1">
                    <a:lumMod val="65000"/>
                    <a:lumOff val="35000"/>
                  </a:schemeClr>
                </a:solidFill>
                <a:latin typeface="Proxima Nova" charset="0"/>
                <a:ea typeface="Proxima Nova" charset="0"/>
                <a:cs typeface="Proxima Nova" charset="0"/>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a:t>Click to edit Master text styles</a:t>
            </a:r>
          </a:p>
          <a:p>
            <a:pPr lvl="1"/>
            <a:r>
              <a:rPr lang="en-US"/>
              <a:t>Second level</a:t>
            </a:r>
          </a:p>
        </p:txBody>
      </p:sp>
      <p:sp>
        <p:nvSpPr>
          <p:cNvPr id="8" name="Rectangle 7"/>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7" name="Rectangle 6"/>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3993984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6398"/>
            <a:ext cx="10972801" cy="625907"/>
          </a:xfrm>
        </p:spPr>
        <p:txBody>
          <a:bodyPr anchor="t">
            <a:noAutofit/>
          </a:bodyPr>
          <a:lstStyle>
            <a:lvl1pPr algn="l">
              <a:defRPr sz="3600" b="0" i="0">
                <a:solidFill>
                  <a:srgbClr val="69B733"/>
                </a:solidFill>
                <a:latin typeface="Proxima Nova" charset="0"/>
                <a:ea typeface="Proxima Nova" charset="0"/>
                <a:cs typeface="Proxima Nova" charset="0"/>
              </a:defRPr>
            </a:lvl1pPr>
          </a:lstStyle>
          <a:p>
            <a:r>
              <a:rPr lang="en-US"/>
              <a:t>Click to edit Master title style</a:t>
            </a:r>
            <a:endParaRPr lang="en-US" dirty="0"/>
          </a:p>
        </p:txBody>
      </p:sp>
      <p:sp>
        <p:nvSpPr>
          <p:cNvPr id="7" name="Rectangle 6"/>
          <p:cNvSpPr/>
          <p:nvPr/>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
        <p:nvSpPr>
          <p:cNvPr id="8" name="Rectangle 7"/>
          <p:cNvSpPr/>
          <p:nvPr userDrawn="1"/>
        </p:nvSpPr>
        <p:spPr>
          <a:xfrm>
            <a:off x="0" y="0"/>
            <a:ext cx="85344" cy="731520"/>
          </a:xfrm>
          <a:prstGeom prst="rect">
            <a:avLst/>
          </a:prstGeom>
          <a:solidFill>
            <a:srgbClr val="69B7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256198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_Title Meraki HW">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794001"/>
            <a:ext cx="12192001" cy="4064000"/>
          </a:xfrm>
          <a:prstGeom prst="rect">
            <a:avLst/>
          </a:prstGeom>
        </p:spPr>
      </p:pic>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0096D6"/>
              </a:solidFill>
              <a:latin typeface="Proxima Nova" charset="0"/>
              <a:ea typeface="Proxima Nova" charset="0"/>
              <a:cs typeface="Proxima Nova" charset="0"/>
            </a:endParaRPr>
          </a:p>
        </p:txBody>
      </p:sp>
      <p:sp>
        <p:nvSpPr>
          <p:cNvPr id="48" name="Subtitle 2"/>
          <p:cNvSpPr>
            <a:spLocks noGrp="1"/>
          </p:cNvSpPr>
          <p:nvPr>
            <p:ph type="subTitle" idx="1" hasCustomPrompt="1"/>
          </p:nvPr>
        </p:nvSpPr>
        <p:spPr>
          <a:xfrm>
            <a:off x="351233" y="3403963"/>
            <a:ext cx="10816168" cy="384175"/>
          </a:xfrm>
        </p:spPr>
        <p:txBody>
          <a:bodyPr anchor="b" anchorCtr="0">
            <a:noAutofit/>
          </a:bodyPr>
          <a:lstStyle>
            <a:lvl1pPr marL="230188" indent="0" algn="l">
              <a:buNone/>
              <a:defRPr lang="en-US" sz="2000" b="0" kern="1200" baseline="0" dirty="0">
                <a:solidFill>
                  <a:srgbClr val="6DB344"/>
                </a:solidFill>
                <a:latin typeface="Proxima Nova" charset="0"/>
                <a:ea typeface="Proxima Nova" charset="0"/>
                <a:cs typeface="Proxima Nov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a:t>Subtitle, presenter name &amp; date</a:t>
            </a:r>
          </a:p>
        </p:txBody>
      </p:sp>
      <p:sp>
        <p:nvSpPr>
          <p:cNvPr id="50" name="Title 1"/>
          <p:cNvSpPr>
            <a:spLocks noGrp="1"/>
          </p:cNvSpPr>
          <p:nvPr>
            <p:ph type="ctrTitle" hasCustomPrompt="1"/>
          </p:nvPr>
        </p:nvSpPr>
        <p:spPr>
          <a:xfrm>
            <a:off x="295191" y="1248230"/>
            <a:ext cx="10816167" cy="1784564"/>
          </a:xfrm>
        </p:spPr>
        <p:txBody>
          <a:bodyPr/>
          <a:lstStyle>
            <a:lvl1pPr algn="l" defTabSz="914400" rtl="0" eaLnBrk="1" latinLnBrk="0" hangingPunct="1">
              <a:lnSpc>
                <a:spcPct val="90000"/>
              </a:lnSpc>
              <a:spcBef>
                <a:spcPct val="0"/>
              </a:spcBef>
              <a:buNone/>
              <a:defRPr lang="en-US" sz="6000" b="0" kern="1200" spc="0" baseline="0" dirty="0">
                <a:gradFill flip="none" rotWithShape="1">
                  <a:gsLst>
                    <a:gs pos="0">
                      <a:srgbClr val="45CEED"/>
                    </a:gs>
                    <a:gs pos="80000">
                      <a:srgbClr val="009249"/>
                    </a:gs>
                  </a:gsLst>
                  <a:lin ang="12000000" scaled="0"/>
                  <a:tileRect/>
                </a:gradFill>
                <a:latin typeface="Proxima Nova" charset="0"/>
                <a:ea typeface="Proxima Nova" charset="0"/>
                <a:cs typeface="Proxima Nova" charset="0"/>
              </a:defRPr>
            </a:lvl1pPr>
          </a:lstStyle>
          <a:p>
            <a:r>
              <a:rPr lang="en-US" dirty="0"/>
              <a:t>Presentation Title Goes Here</a:t>
            </a:r>
          </a:p>
        </p:txBody>
      </p:sp>
      <p:grpSp>
        <p:nvGrpSpPr>
          <p:cNvPr id="2" name="Group 67"/>
          <p:cNvGrpSpPr/>
          <p:nvPr userDrawn="1"/>
        </p:nvGrpSpPr>
        <p:grpSpPr>
          <a:xfrm>
            <a:off x="455732" y="301885"/>
            <a:ext cx="840188" cy="447811"/>
            <a:chOff x="609606" y="528528"/>
            <a:chExt cx="1444732" cy="763787"/>
          </a:xfrm>
          <a:gradFill flip="none" rotWithShape="1">
            <a:gsLst>
              <a:gs pos="11000">
                <a:schemeClr val="accent2"/>
              </a:gs>
              <a:gs pos="100000">
                <a:schemeClr val="accent5"/>
              </a:gs>
            </a:gsLst>
            <a:lin ang="2700000" scaled="1"/>
            <a:tileRect/>
          </a:gra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dirty="0">
                <a:solidFill>
                  <a:srgbClr val="0096D6"/>
                </a:solidFill>
                <a:latin typeface="Proxima Nova" charset="0"/>
                <a:ea typeface="Proxima Nova" charset="0"/>
                <a:cs typeface="Proxima Nova" charset="0"/>
              </a:endParaRPr>
            </a:p>
          </p:txBody>
        </p:sp>
      </p:grpSp>
      <p:sp>
        <p:nvSpPr>
          <p:cNvPr id="56" name="Rectangle 4"/>
          <p:cNvSpPr>
            <a:spLocks noChangeArrowheads="1"/>
          </p:cNvSpPr>
          <p:nvPr userDrawn="1"/>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Proxima Nova" charset="0"/>
                <a:ea typeface="Proxima Nova" charset="0"/>
                <a:cs typeface="Proxima Nova" charset="0"/>
              </a:rPr>
              <a:t>© 2010 Cisco and/or its affiliates. All rights reserved.</a:t>
            </a:r>
          </a:p>
        </p:txBody>
      </p:sp>
    </p:spTree>
    <p:extLst>
      <p:ext uri="{BB962C8B-B14F-4D97-AF65-F5344CB8AC3E}">
        <p14:creationId xmlns:p14="http://schemas.microsoft.com/office/powerpoint/2010/main" val="353485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only no-bottom-bar">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3" name="Rectangle 2"/>
          <p:cNvSpPr/>
          <p:nvPr userDrawn="1"/>
        </p:nvSpPr>
        <p:spPr>
          <a:xfrm>
            <a:off x="406486" y="6350000"/>
            <a:ext cx="11341014" cy="21336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CiscoSans ExtraLight"/>
            </a:endParaRPr>
          </a:p>
        </p:txBody>
      </p:sp>
    </p:spTree>
    <p:extLst>
      <p:ext uri="{BB962C8B-B14F-4D97-AF65-F5344CB8AC3E}">
        <p14:creationId xmlns:p14="http://schemas.microsoft.com/office/powerpoint/2010/main" val="42716916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Bullet - Minimal">
    <p:spTree>
      <p:nvGrpSpPr>
        <p:cNvPr id="1" name=""/>
        <p:cNvGrpSpPr/>
        <p:nvPr/>
      </p:nvGrpSpPr>
      <p:grpSpPr>
        <a:xfrm>
          <a:off x="0" y="0"/>
          <a:ext cx="0" cy="0"/>
          <a:chOff x="0" y="0"/>
          <a:chExt cx="0" cy="0"/>
        </a:xfrm>
      </p:grpSpPr>
      <p:sp>
        <p:nvSpPr>
          <p:cNvPr id="2" name="Title 1"/>
          <p:cNvSpPr>
            <a:spLocks noGrp="1"/>
          </p:cNvSpPr>
          <p:nvPr>
            <p:ph type="title"/>
          </p:nvPr>
        </p:nvSpPr>
        <p:spPr>
          <a:xfrm>
            <a:off x="306270" y="301752"/>
            <a:ext cx="11441230" cy="804672"/>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a:lstStyle>
          <a:p>
            <a:r>
              <a:rPr lang="en-US" dirty="0"/>
              <a:t>Click to edit Master title style</a:t>
            </a:r>
          </a:p>
        </p:txBody>
      </p:sp>
      <p:sp>
        <p:nvSpPr>
          <p:cNvPr id="4" name="Text Placeholder 3"/>
          <p:cNvSpPr>
            <a:spLocks noGrp="1"/>
          </p:cNvSpPr>
          <p:nvPr>
            <p:ph type="body" sz="quarter" idx="10"/>
          </p:nvPr>
        </p:nvSpPr>
        <p:spPr>
          <a:xfrm>
            <a:off x="206418" y="1124039"/>
            <a:ext cx="11432590" cy="4965192"/>
          </a:xfrm>
        </p:spPr>
        <p:txBody>
          <a:bodyPr>
            <a:noAutofit/>
          </a:bodyPr>
          <a:lstStyle>
            <a:lvl1pPr marL="112713" indent="-112713">
              <a:lnSpc>
                <a:spcPct val="100000"/>
              </a:lnSpc>
              <a:spcBef>
                <a:spcPts val="3000"/>
              </a:spcBef>
              <a:buSzPct val="100000"/>
              <a:buFont typeface="Lucida Grande"/>
              <a:buChar char=" "/>
              <a:defRPr sz="2200" baseline="0">
                <a:solidFill>
                  <a:srgbClr val="435153"/>
                </a:solidFill>
                <a:latin typeface="Proxima Nova" charset="0"/>
                <a:ea typeface="Proxima Nova" charset="0"/>
                <a:cs typeface="Proxima Nova" charset="0"/>
              </a:defRPr>
            </a:lvl1pPr>
            <a:lvl2pPr marL="404813" indent="-174625">
              <a:lnSpc>
                <a:spcPct val="95000"/>
              </a:lnSpc>
              <a:spcBef>
                <a:spcPts val="600"/>
              </a:spcBef>
              <a:buClr>
                <a:schemeClr val="bg1">
                  <a:lumMod val="50000"/>
                </a:schemeClr>
              </a:buClr>
              <a:buFont typeface="Lucida Grande"/>
              <a:buChar char="-"/>
              <a:defRPr>
                <a:solidFill>
                  <a:srgbClr val="435153"/>
                </a:solidFill>
                <a:latin typeface="Proxima Nova" charset="0"/>
                <a:ea typeface="Proxima Nova" charset="0"/>
                <a:cs typeface="Proxima Nova" charset="0"/>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a:t>Click to edit Master text styles</a:t>
            </a:r>
          </a:p>
          <a:p>
            <a:pPr lvl="1"/>
            <a:r>
              <a:rPr lang="en-US" dirty="0"/>
              <a:t>Second level</a:t>
            </a:r>
          </a:p>
        </p:txBody>
      </p:sp>
      <p:sp>
        <p:nvSpPr>
          <p:cNvPr id="5" name="Rectangle 4"/>
          <p:cNvSpPr/>
          <p:nvPr userDrawn="1"/>
        </p:nvSpPr>
        <p:spPr>
          <a:xfrm>
            <a:off x="383341" y="6340288"/>
            <a:ext cx="11419527"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166443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theme" Target="../theme/theme7.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FE50F-FF35-4A77-9F18-D3EA162AC942}" type="datetimeFigureOut">
              <a:rPr lang="en-US" smtClean="0"/>
              <a:t>5/17/2017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7336-C411-4A9A-8884-39179C56B400}" type="slidenum">
              <a:rPr lang="en-US" smtClean="0"/>
              <a:t>‹#›</a:t>
            </a:fld>
            <a:endParaRPr lang="en-US"/>
          </a:p>
        </p:txBody>
      </p:sp>
    </p:spTree>
    <p:extLst>
      <p:ext uri="{BB962C8B-B14F-4D97-AF65-F5344CB8AC3E}">
        <p14:creationId xmlns:p14="http://schemas.microsoft.com/office/powerpoint/2010/main" val="1809643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2254823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17378452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38104889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24984229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420894293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343381087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69" y="301752"/>
            <a:ext cx="11441231" cy="804672"/>
          </a:xfrm>
          <a:prstGeom prst="rect">
            <a:avLst/>
          </a:prstGeom>
        </p:spPr>
        <p:txBody>
          <a:bodyPr vert="horz" lIns="82296" tIns="45720" rIns="82296" bIns="45720" rtlCol="0" anchor="t" anchorCtr="0">
            <a:noAutofit/>
          </a:bodyPr>
          <a:lstStyle/>
          <a:p>
            <a:r>
              <a:rPr lang="en-US" dirty="0"/>
              <a:t>Slide title goes here</a:t>
            </a:r>
          </a:p>
        </p:txBody>
      </p:sp>
      <p:sp>
        <p:nvSpPr>
          <p:cNvPr id="3" name="Text Placeholder 2"/>
          <p:cNvSpPr>
            <a:spLocks noGrp="1"/>
          </p:cNvSpPr>
          <p:nvPr>
            <p:ph type="body" idx="1"/>
          </p:nvPr>
        </p:nvSpPr>
        <p:spPr>
          <a:xfrm>
            <a:off x="306269" y="1117603"/>
            <a:ext cx="11441231" cy="5086245"/>
          </a:xfrm>
          <a:prstGeom prst="rect">
            <a:avLst/>
          </a:prstGeom>
        </p:spPr>
        <p:txBody>
          <a:bodyPr vert="horz" lIns="91440" tIns="45720" rIns="91440" bIns="45720" rtlCol="0">
            <a:noAutofit/>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4"/>
          <p:cNvSpPr>
            <a:spLocks noChangeArrowheads="1"/>
          </p:cNvSpPr>
          <p:nvPr/>
        </p:nvSpPr>
        <p:spPr bwMode="ltGray">
          <a:xfrm>
            <a:off x="354222" y="6586248"/>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latin typeface="CiscoSans ExtraLight"/>
              </a:rPr>
              <a:t>© 2010 Cisco and/or its affiliates. All rights reserved.</a:t>
            </a:r>
          </a:p>
        </p:txBody>
      </p:sp>
      <p:sp>
        <p:nvSpPr>
          <p:cNvPr id="9" name="Rectangle 7"/>
          <p:cNvSpPr>
            <a:spLocks noChangeArrowheads="1"/>
          </p:cNvSpPr>
          <p:nvPr/>
        </p:nvSpPr>
        <p:spPr bwMode="ltGray">
          <a:xfrm>
            <a:off x="11581328" y="6580410"/>
            <a:ext cx="260497"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CiscoSans ExtraLight"/>
              </a:rPr>
              <a:pPr algn="r" defTabSz="814388"/>
              <a:t>‹#›</a:t>
            </a:fld>
            <a:endParaRPr lang="en-US" sz="600" dirty="0">
              <a:solidFill>
                <a:srgbClr val="C0C0C0"/>
              </a:solidFill>
              <a:latin typeface="CiscoSans ExtraLight"/>
            </a:endParaRPr>
          </a:p>
        </p:txBody>
      </p:sp>
    </p:spTree>
    <p:extLst>
      <p:ext uri="{BB962C8B-B14F-4D97-AF65-F5344CB8AC3E}">
        <p14:creationId xmlns:p14="http://schemas.microsoft.com/office/powerpoint/2010/main" val="2175709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rgbClr val="048070"/>
              </a:gs>
            </a:gsLst>
            <a:lin ang="4800000" scaled="0"/>
          </a:gradFill>
          <a:latin typeface="Proxima Nova" charset="0"/>
          <a:ea typeface="Proxima Nova" charset="0"/>
          <a:cs typeface="Proxima Nova" charset="0"/>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Proxima Nova" charset="0"/>
          <a:ea typeface="Proxima Nova" charset="0"/>
          <a:cs typeface="Proxima Nova" charset="0"/>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Proxima Nova" charset="0"/>
          <a:ea typeface="Proxima Nova" charset="0"/>
          <a:cs typeface="Proxima Nova" charset="0"/>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Proxima Nova" charset="0"/>
          <a:ea typeface="Proxima Nova" charset="0"/>
          <a:cs typeface="Proxima Nova" charset="0"/>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Proxima Nova" charset="0"/>
          <a:ea typeface="Proxima Nova" charset="0"/>
          <a:cs typeface="Proxima Nova" charset="0"/>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Proxima Nova" charset="0"/>
          <a:ea typeface="Proxima Nova" charset="0"/>
          <a:cs typeface="Proxima Nov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4.xml"/><Relationship Id="rId5" Type="http://schemas.openxmlformats.org/officeDocument/2006/relationships/image" Target="../media/image3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8.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6702" y="183827"/>
            <a:ext cx="1392730" cy="72029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Proxima Nova" charset="0"/>
              <a:ea typeface="Proxima Nova" charset="0"/>
              <a:cs typeface="Proxima Nova" charset="0"/>
            </a:endParaRPr>
          </a:p>
        </p:txBody>
      </p:sp>
      <p:sp>
        <p:nvSpPr>
          <p:cNvPr id="2" name="Subtitle 1"/>
          <p:cNvSpPr>
            <a:spLocks noGrp="1"/>
          </p:cNvSpPr>
          <p:nvPr>
            <p:ph type="subTitle" idx="1"/>
          </p:nvPr>
        </p:nvSpPr>
        <p:spPr>
          <a:xfrm>
            <a:off x="296701" y="2003654"/>
            <a:ext cx="10813351" cy="384175"/>
          </a:xfrm>
        </p:spPr>
        <p:txBody>
          <a:bodyPr/>
          <a:lstStyle/>
          <a:p>
            <a:pPr marL="0"/>
            <a:r>
              <a:rPr lang="en-US" dirty="0" smtClean="0">
                <a:solidFill>
                  <a:schemeClr val="bg1">
                    <a:lumMod val="50000"/>
                  </a:schemeClr>
                </a:solidFill>
              </a:rPr>
              <a:t>Hi-Link</a:t>
            </a:r>
            <a:endParaRPr lang="en-US" dirty="0">
              <a:solidFill>
                <a:schemeClr val="bg1">
                  <a:lumMod val="50000"/>
                </a:schemeClr>
              </a:solidFill>
            </a:endParaRPr>
          </a:p>
        </p:txBody>
      </p:sp>
      <p:sp>
        <p:nvSpPr>
          <p:cNvPr id="3" name="Title 2"/>
          <p:cNvSpPr>
            <a:spLocks noGrp="1"/>
          </p:cNvSpPr>
          <p:nvPr>
            <p:ph type="ctrTitle"/>
          </p:nvPr>
        </p:nvSpPr>
        <p:spPr>
          <a:xfrm>
            <a:off x="296702" y="1057398"/>
            <a:ext cx="10813350" cy="934166"/>
          </a:xfrm>
        </p:spPr>
        <p:txBody>
          <a:bodyPr/>
          <a:lstStyle/>
          <a:p>
            <a:r>
              <a:rPr lang="en-US" dirty="0" smtClean="0">
                <a:solidFill>
                  <a:schemeClr val="tx2"/>
                </a:solidFill>
                <a:latin typeface="Proxima Nova Light" charset="0"/>
                <a:ea typeface="Proxima Nova Light" charset="0"/>
                <a:cs typeface="Proxima Nova Light" charset="0"/>
              </a:rPr>
              <a:t>Managing IT should be simpler</a:t>
            </a:r>
            <a:endParaRPr lang="en-US" dirty="0">
              <a:solidFill>
                <a:schemeClr val="tx2"/>
              </a:solidFill>
              <a:latin typeface="Proxima Nova Light" charset="0"/>
              <a:ea typeface="Proxima Nova Light" charset="0"/>
              <a:cs typeface="Proxima Nova Light" charset="0"/>
            </a:endParaRPr>
          </a:p>
        </p:txBody>
      </p:sp>
      <p:pic>
        <p:nvPicPr>
          <p:cNvPr id="5" name="Picture 4"/>
          <p:cNvPicPr>
            <a:picLocks noChangeAspect="1"/>
          </p:cNvPicPr>
          <p:nvPr/>
        </p:nvPicPr>
        <p:blipFill>
          <a:blip r:embed="rId3" cstate="print">
            <a:biLevel thresh="25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664194" y="370381"/>
            <a:ext cx="479105" cy="479105"/>
          </a:xfrm>
          <a:prstGeom prst="rect">
            <a:avLst/>
          </a:prstGeom>
        </p:spPr>
      </p:pic>
      <p:sp>
        <p:nvSpPr>
          <p:cNvPr id="6" name="Title 10"/>
          <p:cNvSpPr txBox="1">
            <a:spLocks/>
          </p:cNvSpPr>
          <p:nvPr/>
        </p:nvSpPr>
        <p:spPr>
          <a:xfrm>
            <a:off x="9976240" y="370725"/>
            <a:ext cx="1916298" cy="533400"/>
          </a:xfrm>
          <a:prstGeom prst="rect">
            <a:avLst/>
          </a:prstGeom>
        </p:spPr>
        <p:txBody>
          <a:bodyPr anchor="ctr"/>
          <a:lstStyle>
            <a:lvl1pPr algn="l" rtl="0" eaLnBrk="1" fontAlgn="base" hangingPunct="1">
              <a:lnSpc>
                <a:spcPct val="90000"/>
              </a:lnSpc>
              <a:spcBef>
                <a:spcPct val="0"/>
              </a:spcBef>
              <a:spcAft>
                <a:spcPct val="0"/>
              </a:spcAft>
              <a:defRPr sz="4000" b="0" i="0">
                <a:solidFill>
                  <a:srgbClr val="7AC142"/>
                </a:solidFill>
                <a:latin typeface="+mj-lt"/>
                <a:ea typeface="ヒラギノ角ゴ Pro W3" charset="-128"/>
                <a:cs typeface="Akzidenz Grotesk BE"/>
              </a:defRPr>
            </a:lvl1pPr>
            <a:lvl2pPr algn="l" rtl="0" eaLnBrk="1" fontAlgn="base" hangingPunct="1">
              <a:lnSpc>
                <a:spcPct val="90000"/>
              </a:lnSpc>
              <a:spcBef>
                <a:spcPct val="0"/>
              </a:spcBef>
              <a:spcAft>
                <a:spcPct val="0"/>
              </a:spcAft>
              <a:defRPr sz="4000">
                <a:solidFill>
                  <a:srgbClr val="7AC142"/>
                </a:solidFill>
                <a:latin typeface="Helvetica" charset="0"/>
                <a:ea typeface="ヒラギノ角ゴ Pro W3" charset="-128"/>
                <a:cs typeface="ヒラギノ角ゴ Pro W3" charset="-128"/>
              </a:defRPr>
            </a:lvl2pPr>
            <a:lvl3pPr algn="l" rtl="0" eaLnBrk="1" fontAlgn="base" hangingPunct="1">
              <a:lnSpc>
                <a:spcPct val="90000"/>
              </a:lnSpc>
              <a:spcBef>
                <a:spcPct val="0"/>
              </a:spcBef>
              <a:spcAft>
                <a:spcPct val="0"/>
              </a:spcAft>
              <a:defRPr sz="4000">
                <a:solidFill>
                  <a:srgbClr val="7AC142"/>
                </a:solidFill>
                <a:latin typeface="Helvetica" charset="0"/>
                <a:ea typeface="ヒラギノ角ゴ Pro W3" charset="-128"/>
                <a:cs typeface="ヒラギノ角ゴ Pro W3" charset="-128"/>
              </a:defRPr>
            </a:lvl3pPr>
            <a:lvl4pPr algn="l" rtl="0" eaLnBrk="1" fontAlgn="base" hangingPunct="1">
              <a:lnSpc>
                <a:spcPct val="90000"/>
              </a:lnSpc>
              <a:spcBef>
                <a:spcPct val="0"/>
              </a:spcBef>
              <a:spcAft>
                <a:spcPct val="0"/>
              </a:spcAft>
              <a:defRPr sz="4000">
                <a:solidFill>
                  <a:srgbClr val="7AC142"/>
                </a:solidFill>
                <a:latin typeface="Helvetica" charset="0"/>
                <a:ea typeface="ヒラギノ角ゴ Pro W3" charset="-128"/>
                <a:cs typeface="ヒラギノ角ゴ Pro W3" charset="-128"/>
              </a:defRPr>
            </a:lvl4pPr>
            <a:lvl5pPr algn="l" rtl="0" eaLnBrk="1" fontAlgn="base" hangingPunct="1">
              <a:lnSpc>
                <a:spcPct val="90000"/>
              </a:lnSpc>
              <a:spcBef>
                <a:spcPct val="0"/>
              </a:spcBef>
              <a:spcAft>
                <a:spcPct val="0"/>
              </a:spcAft>
              <a:defRPr sz="4000">
                <a:solidFill>
                  <a:srgbClr val="7AC142"/>
                </a:solidFill>
                <a:latin typeface="Helvetica" charset="0"/>
                <a:ea typeface="ヒラギノ角ゴ Pro W3" charset="-128"/>
                <a:cs typeface="ヒラギノ角ゴ Pro W3" charset="-128"/>
              </a:defRPr>
            </a:lvl5pPr>
            <a:lvl6pPr marL="457200" algn="l" rtl="0" eaLnBrk="1" fontAlgn="base" hangingPunct="1">
              <a:lnSpc>
                <a:spcPct val="90000"/>
              </a:lnSpc>
              <a:spcBef>
                <a:spcPct val="0"/>
              </a:spcBef>
              <a:spcAft>
                <a:spcPct val="0"/>
              </a:spcAft>
              <a:defRPr sz="3200">
                <a:solidFill>
                  <a:srgbClr val="404040"/>
                </a:solidFill>
                <a:latin typeface="Helvetica" charset="0"/>
              </a:defRPr>
            </a:lvl6pPr>
            <a:lvl7pPr marL="914400" algn="l" rtl="0" eaLnBrk="1" fontAlgn="base" hangingPunct="1">
              <a:lnSpc>
                <a:spcPct val="90000"/>
              </a:lnSpc>
              <a:spcBef>
                <a:spcPct val="0"/>
              </a:spcBef>
              <a:spcAft>
                <a:spcPct val="0"/>
              </a:spcAft>
              <a:defRPr sz="3200">
                <a:solidFill>
                  <a:srgbClr val="404040"/>
                </a:solidFill>
                <a:latin typeface="Helvetica" charset="0"/>
              </a:defRPr>
            </a:lvl7pPr>
            <a:lvl8pPr marL="1371600" algn="l" rtl="0" eaLnBrk="1" fontAlgn="base" hangingPunct="1">
              <a:lnSpc>
                <a:spcPct val="90000"/>
              </a:lnSpc>
              <a:spcBef>
                <a:spcPct val="0"/>
              </a:spcBef>
              <a:spcAft>
                <a:spcPct val="0"/>
              </a:spcAft>
              <a:defRPr sz="3200">
                <a:solidFill>
                  <a:srgbClr val="404040"/>
                </a:solidFill>
                <a:latin typeface="Helvetica" charset="0"/>
              </a:defRPr>
            </a:lvl8pPr>
            <a:lvl9pPr marL="1828800" algn="l" rtl="0" eaLnBrk="1" fontAlgn="base" hangingPunct="1">
              <a:lnSpc>
                <a:spcPct val="90000"/>
              </a:lnSpc>
              <a:spcBef>
                <a:spcPct val="0"/>
              </a:spcBef>
              <a:spcAft>
                <a:spcPct val="0"/>
              </a:spcAft>
              <a:defRPr sz="3200">
                <a:solidFill>
                  <a:srgbClr val="404040"/>
                </a:solidFill>
                <a:latin typeface="Helvetica" charset="0"/>
              </a:defRPr>
            </a:lvl9pPr>
          </a:lstStyle>
          <a:p>
            <a:r>
              <a:rPr lang="en-US" sz="1600" dirty="0">
                <a:solidFill>
                  <a:srgbClr val="FFFFFF"/>
                </a:solidFill>
                <a:latin typeface="Proxima Nova" charset="0"/>
                <a:ea typeface="Proxima Nova" charset="0"/>
                <a:cs typeface="Proxima Nova" charset="0"/>
              </a:rPr>
              <a:t>@Meraki #CMNA</a:t>
            </a:r>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1343" y="317037"/>
            <a:ext cx="2417882" cy="470696"/>
          </a:xfrm>
          <a:prstGeom prst="rect">
            <a:avLst/>
          </a:prstGeom>
        </p:spPr>
      </p:pic>
      <p:cxnSp>
        <p:nvCxnSpPr>
          <p:cNvPr id="11" name="Straight Connector 10"/>
          <p:cNvCxnSpPr/>
          <p:nvPr/>
        </p:nvCxnSpPr>
        <p:spPr>
          <a:xfrm>
            <a:off x="3118098" y="146538"/>
            <a:ext cx="0" cy="898770"/>
          </a:xfrm>
          <a:prstGeom prst="line">
            <a:avLst/>
          </a:prstGeom>
          <a:ln w="19050">
            <a:solidFill>
              <a:schemeClr val="bg1">
                <a:lumMod val="75000"/>
                <a:alpha val="50000"/>
              </a:schemeClr>
            </a:solidFill>
          </a:ln>
          <a:effectLst>
            <a:outerShdw blurRad="40000" dist="20000" dir="5400000" sx="0" sy="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64660" y="6268295"/>
            <a:ext cx="1984839" cy="276999"/>
          </a:xfrm>
          <a:prstGeom prst="rect">
            <a:avLst/>
          </a:prstGeom>
          <a:noFill/>
        </p:spPr>
        <p:txBody>
          <a:bodyPr wrap="none" rtlCol="0">
            <a:spAutoFit/>
          </a:bodyPr>
          <a:lstStyle/>
          <a:p>
            <a:r>
              <a:rPr lang="en-US" sz="1200" dirty="0">
                <a:solidFill>
                  <a:srgbClr val="FFFFFF">
                    <a:lumMod val="65000"/>
                  </a:srgbClr>
                </a:solidFill>
                <a:latin typeface="Proxima Nova" charset="0"/>
                <a:ea typeface="Proxima Nova" charset="0"/>
                <a:cs typeface="Proxima Nova" charset="0"/>
              </a:rPr>
              <a:t>Last Update: 12 May 2016</a:t>
            </a:r>
          </a:p>
        </p:txBody>
      </p:sp>
    </p:spTree>
    <p:extLst>
      <p:ext uri="{BB962C8B-B14F-4D97-AF65-F5344CB8AC3E}">
        <p14:creationId xmlns:p14="http://schemas.microsoft.com/office/powerpoint/2010/main" val="205800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tx2"/>
                </a:solidFill>
                <a:latin typeface="Proxima Nova Light" charset="0"/>
                <a:ea typeface="Proxima Nova Light" charset="0"/>
                <a:cs typeface="Proxima Nova Light" charset="0"/>
              </a:rPr>
              <a:t>Designed for security and availability</a:t>
            </a:r>
          </a:p>
        </p:txBody>
      </p:sp>
      <p:sp>
        <p:nvSpPr>
          <p:cNvPr id="9" name="Rectangle 8"/>
          <p:cNvSpPr/>
          <p:nvPr/>
        </p:nvSpPr>
        <p:spPr>
          <a:xfrm>
            <a:off x="486242" y="4640877"/>
            <a:ext cx="3589514" cy="1000274"/>
          </a:xfrm>
          <a:prstGeom prst="rect">
            <a:avLst/>
          </a:prstGeom>
        </p:spPr>
        <p:txBody>
          <a:bodyPr wrap="square">
            <a:spAutoFit/>
          </a:bodyPr>
          <a:lstStyle/>
          <a:p>
            <a:pPr marL="0" lvl="1" algn="ctr">
              <a:spcAft>
                <a:spcPts val="600"/>
              </a:spcAft>
            </a:pPr>
            <a:r>
              <a:rPr lang="en-US" sz="2200" dirty="0">
                <a:solidFill>
                  <a:srgbClr val="505153"/>
                </a:solidFill>
                <a:latin typeface="Proxima Nova" charset="0"/>
                <a:ea typeface="Proxima Nova" charset="0"/>
                <a:cs typeface="Proxima Nova" charset="0"/>
              </a:rPr>
              <a:t>Redundancy &amp; availability</a:t>
            </a:r>
          </a:p>
          <a:p>
            <a:pPr marL="0" lvl="1" algn="ctr">
              <a:spcAft>
                <a:spcPts val="600"/>
              </a:spcAft>
            </a:pPr>
            <a:r>
              <a:rPr lang="en-US" sz="1600" dirty="0">
                <a:solidFill>
                  <a:srgbClr val="FFFFFF">
                    <a:lumMod val="65000"/>
                  </a:srgbClr>
                </a:solidFill>
                <a:latin typeface="Proxima Nova Light" charset="0"/>
                <a:ea typeface="Proxima Nova Light" charset="0"/>
                <a:cs typeface="Proxima Nova Light" charset="0"/>
              </a:rPr>
              <a:t>Increased uptime of mission-critical infrastructure and services</a:t>
            </a:r>
          </a:p>
        </p:txBody>
      </p:sp>
      <p:cxnSp>
        <p:nvCxnSpPr>
          <p:cNvPr id="22" name="Straight Connector 21"/>
          <p:cNvCxnSpPr/>
          <p:nvPr/>
        </p:nvCxnSpPr>
        <p:spPr>
          <a:xfrm>
            <a:off x="4537262" y="4664880"/>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97336" y="4745229"/>
            <a:ext cx="6823917" cy="830997"/>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Increase uptime with HA and multi-hub VPN, plus ensure optimal performance with SD-WAN</a:t>
            </a:r>
            <a:endParaRPr lang="en-US" sz="2200" dirty="0">
              <a:solidFill>
                <a:srgbClr val="404040"/>
              </a:solidFill>
              <a:latin typeface="Proxima Nova Light" charset="0"/>
              <a:ea typeface="Proxima Nova Light" charset="0"/>
              <a:cs typeface="Proxima Nova Light" charset="0"/>
            </a:endParaRPr>
          </a:p>
        </p:txBody>
      </p:sp>
      <p:sp>
        <p:nvSpPr>
          <p:cNvPr id="12" name="Rectangle 11"/>
          <p:cNvSpPr/>
          <p:nvPr/>
        </p:nvSpPr>
        <p:spPr>
          <a:xfrm>
            <a:off x="377896" y="1436051"/>
            <a:ext cx="3828925" cy="1000274"/>
          </a:xfrm>
          <a:prstGeom prst="rect">
            <a:avLst/>
          </a:prstGeom>
        </p:spPr>
        <p:txBody>
          <a:bodyPr wrap="square">
            <a:spAutoFit/>
          </a:bodyPr>
          <a:lstStyle/>
          <a:p>
            <a:pPr algn="ctr">
              <a:spcAft>
                <a:spcPts val="600"/>
              </a:spcAft>
            </a:pPr>
            <a:r>
              <a:rPr lang="en-US" sz="2200" dirty="0">
                <a:solidFill>
                  <a:srgbClr val="505153"/>
                </a:solidFill>
                <a:latin typeface="Proxima Nova" charset="0"/>
                <a:ea typeface="Proxima Nova" charset="0"/>
                <a:cs typeface="Proxima Nova" charset="0"/>
              </a:rPr>
              <a:t>Comprehensive Security</a:t>
            </a:r>
          </a:p>
          <a:p>
            <a:pPr algn="ctr">
              <a:spcAft>
                <a:spcPts val="600"/>
              </a:spcAft>
            </a:pPr>
            <a:r>
              <a:rPr lang="en-US" sz="1600" dirty="0">
                <a:solidFill>
                  <a:srgbClr val="FFFFFF">
                    <a:lumMod val="65000"/>
                  </a:srgbClr>
                </a:solidFill>
                <a:latin typeface="Proxima Nova Light" charset="0"/>
                <a:ea typeface="Proxima Nova Light" charset="0"/>
                <a:cs typeface="Proxima Nova Light" charset="0"/>
              </a:rPr>
              <a:t>Granular control over phishing, foreign-originated and malicious traffic</a:t>
            </a:r>
          </a:p>
        </p:txBody>
      </p:sp>
      <p:cxnSp>
        <p:nvCxnSpPr>
          <p:cNvPr id="13" name="Straight Connector 12"/>
          <p:cNvCxnSpPr/>
          <p:nvPr/>
        </p:nvCxnSpPr>
        <p:spPr>
          <a:xfrm>
            <a:off x="4537262" y="1444629"/>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97336" y="1556856"/>
            <a:ext cx="6432132" cy="830997"/>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Monitor and prevent threats based on severity, specific signatures, and region</a:t>
            </a:r>
          </a:p>
        </p:txBody>
      </p:sp>
      <p:sp>
        <p:nvSpPr>
          <p:cNvPr id="15" name="Rectangle 14"/>
          <p:cNvSpPr/>
          <p:nvPr/>
        </p:nvSpPr>
        <p:spPr>
          <a:xfrm>
            <a:off x="319263" y="3042042"/>
            <a:ext cx="3946189" cy="1000274"/>
          </a:xfrm>
          <a:prstGeom prst="rect">
            <a:avLst/>
          </a:prstGeom>
        </p:spPr>
        <p:txBody>
          <a:bodyPr wrap="square">
            <a:spAutoFit/>
          </a:bodyPr>
          <a:lstStyle/>
          <a:p>
            <a:pPr marL="0" lvl="1" algn="ctr">
              <a:spcAft>
                <a:spcPts val="600"/>
              </a:spcAft>
            </a:pPr>
            <a:r>
              <a:rPr lang="en-US" sz="2200" dirty="0">
                <a:solidFill>
                  <a:srgbClr val="505153"/>
                </a:solidFill>
                <a:latin typeface="Proxima Nova" charset="0"/>
                <a:ea typeface="Proxima Nova" charset="0"/>
                <a:cs typeface="Proxima Nova" charset="0"/>
              </a:rPr>
              <a:t>Multi-site connectivity</a:t>
            </a:r>
          </a:p>
          <a:p>
            <a:pPr marL="0" lvl="1" algn="ctr">
              <a:spcAft>
                <a:spcPts val="600"/>
              </a:spcAft>
            </a:pPr>
            <a:r>
              <a:rPr lang="en-US" sz="1600" dirty="0" err="1">
                <a:solidFill>
                  <a:srgbClr val="FFFFFF">
                    <a:lumMod val="65000"/>
                  </a:srgbClr>
                </a:solidFill>
                <a:latin typeface="Proxima Nova Light" charset="0"/>
                <a:ea typeface="Proxima Nova Light" charset="0"/>
                <a:cs typeface="Proxima Nova Light" charset="0"/>
              </a:rPr>
              <a:t>IPSec</a:t>
            </a:r>
            <a:r>
              <a:rPr lang="en-US" sz="1600" dirty="0">
                <a:solidFill>
                  <a:srgbClr val="FFFFFF">
                    <a:lumMod val="65000"/>
                  </a:srgbClr>
                </a:solidFill>
                <a:latin typeface="Proxima Nova Light" charset="0"/>
                <a:ea typeface="Proxima Nova Light" charset="0"/>
                <a:cs typeface="Proxima Nova Light" charset="0"/>
              </a:rPr>
              <a:t> VPN connections with flexible topology and security policies</a:t>
            </a:r>
          </a:p>
        </p:txBody>
      </p:sp>
      <p:cxnSp>
        <p:nvCxnSpPr>
          <p:cNvPr id="16" name="Straight Connector 15"/>
          <p:cNvCxnSpPr/>
          <p:nvPr/>
        </p:nvCxnSpPr>
        <p:spPr>
          <a:xfrm>
            <a:off x="4525650" y="3026618"/>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797336" y="3119768"/>
            <a:ext cx="6823917" cy="830997"/>
          </a:xfrm>
          <a:prstGeom prst="rect">
            <a:avLst/>
          </a:prstGeom>
          <a:noFill/>
        </p:spPr>
        <p:txBody>
          <a:bodyPr wrap="square" rtlCol="0">
            <a:spAutoFit/>
          </a:bodyPr>
          <a:lstStyle/>
          <a:p>
            <a:r>
              <a:rPr lang="en-US" sz="2400" dirty="0">
                <a:solidFill>
                  <a:srgbClr val="7F7F7F"/>
                </a:solidFill>
                <a:latin typeface="Proxima Nova Light" charset="0"/>
                <a:ea typeface="Proxima Nova Light" charset="0"/>
                <a:cs typeface="Proxima Nova Light" charset="0"/>
              </a:rPr>
              <a:t>Reduce VPN configuration time to seconds and complexity to a few clicks</a:t>
            </a:r>
            <a:endParaRPr lang="en-US" sz="2200" dirty="0">
              <a:solidFill>
                <a:srgbClr val="7F7F7F"/>
              </a:solidFill>
              <a:latin typeface="Proxima Nova Light" charset="0"/>
              <a:ea typeface="Proxima Nova Light" charset="0"/>
              <a:cs typeface="Proxima Nova Light" charset="0"/>
            </a:endParaRPr>
          </a:p>
        </p:txBody>
      </p:sp>
    </p:spTree>
    <p:extLst>
      <p:ext uri="{BB962C8B-B14F-4D97-AF65-F5344CB8AC3E}">
        <p14:creationId xmlns:p14="http://schemas.microsoft.com/office/powerpoint/2010/main" val="3361282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509458" y="1127773"/>
            <a:ext cx="11027891" cy="533400"/>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i="0" kern="1200">
                <a:solidFill>
                  <a:srgbClr val="69B733"/>
                </a:solidFill>
                <a:latin typeface="Helvetica Neue Light"/>
                <a:ea typeface="+mj-ea"/>
                <a:cs typeface="Helvetica Neue Light"/>
              </a:defRPr>
            </a:lvl1pPr>
          </a:lstStyle>
          <a:p>
            <a:r>
              <a:rPr lang="en-US" sz="4000" b="0" dirty="0">
                <a:latin typeface="Proxima Nova Light" charset="0"/>
                <a:ea typeface="Proxima Nova Light" charset="0"/>
                <a:cs typeface="Proxima Nova Light" charset="0"/>
              </a:rPr>
              <a:t>Cisco Meraki MS switches</a:t>
            </a:r>
          </a:p>
        </p:txBody>
      </p:sp>
      <p:sp>
        <p:nvSpPr>
          <p:cNvPr id="8" name="Subtitle 4"/>
          <p:cNvSpPr txBox="1">
            <a:spLocks/>
          </p:cNvSpPr>
          <p:nvPr/>
        </p:nvSpPr>
        <p:spPr>
          <a:xfrm>
            <a:off x="509458" y="1782763"/>
            <a:ext cx="10360501" cy="533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505153"/>
                </a:solidFill>
                <a:latin typeface="Proxima Nova Light" charset="0"/>
                <a:ea typeface="Proxima Nova Light" charset="0"/>
                <a:cs typeface="Proxima Nova Light" charset="0"/>
              </a:rPr>
              <a:t>Product Overview</a:t>
            </a:r>
          </a:p>
        </p:txBody>
      </p:sp>
      <p:pic>
        <p:nvPicPr>
          <p:cNvPr id="4" name="Picture 3" descr="switches_origin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4716" y="1839044"/>
            <a:ext cx="7750946" cy="4359196"/>
          </a:xfrm>
          <a:prstGeom prst="rect">
            <a:avLst/>
          </a:prstGeom>
        </p:spPr>
      </p:pic>
    </p:spTree>
    <p:extLst>
      <p:ext uri="{BB962C8B-B14F-4D97-AF65-F5344CB8AC3E}">
        <p14:creationId xmlns:p14="http://schemas.microsoft.com/office/powerpoint/2010/main" val="788261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147" y="1490031"/>
            <a:ext cx="4811280" cy="2407492"/>
          </a:xfrm>
          <a:prstGeom prst="rect">
            <a:avLst/>
          </a:prstGeom>
        </p:spPr>
      </p:pic>
      <p:sp>
        <p:nvSpPr>
          <p:cNvPr id="2" name="Title 1"/>
          <p:cNvSpPr>
            <a:spLocks noGrp="1"/>
          </p:cNvSpPr>
          <p:nvPr>
            <p:ph type="title"/>
          </p:nvPr>
        </p:nvSpPr>
        <p:spPr/>
        <p:txBody>
          <a:bodyPr/>
          <a:lstStyle/>
          <a:p>
            <a:r>
              <a:rPr lang="en-US" sz="3200" dirty="0">
                <a:solidFill>
                  <a:srgbClr val="6DB344"/>
                </a:solidFill>
                <a:latin typeface="Proxima Nova Light" charset="0"/>
                <a:ea typeface="Proxima Nova Light" charset="0"/>
                <a:cs typeface="Proxima Nova Light" charset="0"/>
              </a:rPr>
              <a:t>MS switches</a:t>
            </a:r>
          </a:p>
        </p:txBody>
      </p:sp>
      <p:sp>
        <p:nvSpPr>
          <p:cNvPr id="3" name="Content Placeholder 2"/>
          <p:cNvSpPr>
            <a:spLocks noGrp="1"/>
          </p:cNvSpPr>
          <p:nvPr>
            <p:ph type="body" sz="quarter" idx="10"/>
          </p:nvPr>
        </p:nvSpPr>
        <p:spPr>
          <a:xfrm>
            <a:off x="388019" y="4708057"/>
            <a:ext cx="11418883" cy="1333787"/>
          </a:xfrm>
        </p:spPr>
        <p:txBody>
          <a:bodyPr/>
          <a:lstStyle/>
          <a:p>
            <a:pPr>
              <a:spcBef>
                <a:spcPts val="1200"/>
              </a:spcBef>
              <a:spcAft>
                <a:spcPts val="600"/>
              </a:spcAft>
            </a:pPr>
            <a:r>
              <a:rPr lang="en-US" dirty="0">
                <a:solidFill>
                  <a:srgbClr val="505153"/>
                </a:solidFill>
              </a:rPr>
              <a:t>Introducing cloud managed physical stacking, multigigabit performance, and </a:t>
            </a:r>
            <a:r>
              <a:rPr lang="en-US" dirty="0" err="1">
                <a:solidFill>
                  <a:srgbClr val="505153"/>
                </a:solidFill>
              </a:rPr>
              <a:t>UPoE</a:t>
            </a:r>
            <a:r>
              <a:rPr lang="en-US" dirty="0">
                <a:solidFill>
                  <a:srgbClr val="505153"/>
                </a:solidFill>
              </a:rPr>
              <a:t> power to the campus network</a:t>
            </a:r>
          </a:p>
          <a:p>
            <a:pPr>
              <a:spcBef>
                <a:spcPts val="1200"/>
              </a:spcBef>
              <a:spcAft>
                <a:spcPts val="600"/>
              </a:spcAft>
            </a:pPr>
            <a:r>
              <a:rPr lang="en-US" dirty="0">
                <a:solidFill>
                  <a:srgbClr val="505153"/>
                </a:solidFill>
                <a:latin typeface="Proxima Nova Light" charset="0"/>
                <a:ea typeface="Proxima Nova Light" charset="0"/>
                <a:cs typeface="Proxima Nova Light" charset="0"/>
              </a:rPr>
              <a:t>6 families </a:t>
            </a:r>
            <a:r>
              <a:rPr lang="en-US" dirty="0">
                <a:latin typeface="Proxima Nova Light" charset="0"/>
                <a:ea typeface="Proxima Nova Light" charset="0"/>
                <a:cs typeface="Proxima Nova Light" charset="0"/>
              </a:rPr>
              <a:t>scaling from access to campus aggregation at Layer 2 or Layer 3</a:t>
            </a:r>
          </a:p>
        </p:txBody>
      </p:sp>
      <p:sp>
        <p:nvSpPr>
          <p:cNvPr id="5" name="TextBox 4"/>
          <p:cNvSpPr txBox="1"/>
          <p:nvPr/>
        </p:nvSpPr>
        <p:spPr>
          <a:xfrm>
            <a:off x="7163035" y="2165859"/>
            <a:ext cx="4136721" cy="1990288"/>
          </a:xfrm>
          <a:prstGeom prst="rect">
            <a:avLst/>
          </a:prstGeom>
          <a:noFill/>
        </p:spPr>
        <p:txBody>
          <a:bodyPr wrap="square" rtlCol="0">
            <a:spAutoFit/>
          </a:bodyPr>
          <a:lstStyle/>
          <a:p>
            <a:pPr>
              <a:spcAft>
                <a:spcPts val="1000"/>
              </a:spcAft>
            </a:pPr>
            <a:r>
              <a:rPr lang="en-US" dirty="0">
                <a:solidFill>
                  <a:srgbClr val="435153"/>
                </a:solidFill>
                <a:latin typeface="Proxima Nova Light" charset="0"/>
                <a:ea typeface="Proxima Nova Light" charset="0"/>
                <a:cs typeface="Proxima Nova Light" charset="0"/>
              </a:rPr>
              <a:t>Voice and video </a:t>
            </a:r>
            <a:r>
              <a:rPr lang="en-US" dirty="0" err="1">
                <a:solidFill>
                  <a:srgbClr val="435153"/>
                </a:solidFill>
                <a:latin typeface="Proxima Nova Light" charset="0"/>
                <a:ea typeface="Proxima Nova Light" charset="0"/>
                <a:cs typeface="Proxima Nova Light" charset="0"/>
              </a:rPr>
              <a:t>QoS</a:t>
            </a:r>
            <a:endParaRPr lang="en-US" dirty="0">
              <a:solidFill>
                <a:srgbClr val="435153"/>
              </a:solidFill>
              <a:latin typeface="Proxima Nova Light" charset="0"/>
              <a:ea typeface="Proxima Nova Light" charset="0"/>
              <a:cs typeface="Proxima Nova Light" charset="0"/>
            </a:endParaRPr>
          </a:p>
          <a:p>
            <a:pPr>
              <a:spcAft>
                <a:spcPts val="1000"/>
              </a:spcAft>
            </a:pPr>
            <a:r>
              <a:rPr lang="en-US" dirty="0">
                <a:solidFill>
                  <a:srgbClr val="435153"/>
                </a:solidFill>
                <a:latin typeface="Proxima Nova Light" charset="0"/>
                <a:ea typeface="Proxima Nova Light" charset="0"/>
                <a:cs typeface="Proxima Nova Light" charset="0"/>
              </a:rPr>
              <a:t>Layer 7 app visibility</a:t>
            </a:r>
          </a:p>
          <a:p>
            <a:pPr>
              <a:spcAft>
                <a:spcPts val="1000"/>
              </a:spcAft>
            </a:pPr>
            <a:r>
              <a:rPr lang="en-US" dirty="0">
                <a:solidFill>
                  <a:srgbClr val="435153"/>
                </a:solidFill>
                <a:latin typeface="Proxima Nova Light" charset="0"/>
                <a:ea typeface="Proxima Nova Light" charset="0"/>
                <a:cs typeface="Proxima Nova Light" charset="0"/>
              </a:rPr>
              <a:t>Virtual and physical stacking</a:t>
            </a:r>
          </a:p>
          <a:p>
            <a:pPr>
              <a:spcAft>
                <a:spcPts val="1000"/>
              </a:spcAft>
            </a:pPr>
            <a:r>
              <a:rPr lang="en-US" dirty="0">
                <a:solidFill>
                  <a:srgbClr val="435153"/>
                </a:solidFill>
                <a:latin typeface="Proxima Nova Light" charset="0"/>
                <a:ea typeface="Proxima Nova Light" charset="0"/>
                <a:cs typeface="Proxima Nova Light" charset="0"/>
              </a:rPr>
              <a:t>Dynamic routing</a:t>
            </a:r>
          </a:p>
          <a:p>
            <a:pPr>
              <a:spcAft>
                <a:spcPts val="1000"/>
              </a:spcAft>
            </a:pPr>
            <a:r>
              <a:rPr lang="en-US" dirty="0">
                <a:solidFill>
                  <a:srgbClr val="435153"/>
                </a:solidFill>
                <a:latin typeface="Proxima Nova Light" charset="0"/>
                <a:ea typeface="Proxima Nova Light" charset="0"/>
                <a:cs typeface="Proxima Nova Light" charset="0"/>
              </a:rPr>
              <a:t>Enterprise security</a:t>
            </a:r>
          </a:p>
        </p:txBody>
      </p:sp>
      <p:cxnSp>
        <p:nvCxnSpPr>
          <p:cNvPr id="9" name="Straight Connector 8"/>
          <p:cNvCxnSpPr/>
          <p:nvPr/>
        </p:nvCxnSpPr>
        <p:spPr>
          <a:xfrm>
            <a:off x="6129276" y="1215902"/>
            <a:ext cx="0" cy="3053253"/>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115444" y="1490318"/>
            <a:ext cx="2307950" cy="369332"/>
          </a:xfrm>
          <a:prstGeom prst="rect">
            <a:avLst/>
          </a:prstGeom>
          <a:noFill/>
        </p:spPr>
        <p:txBody>
          <a:bodyPr wrap="square" rtlCol="0">
            <a:spAutoFit/>
          </a:bodyPr>
          <a:lstStyle/>
          <a:p>
            <a:r>
              <a:rPr lang="en-US" dirty="0">
                <a:solidFill>
                  <a:srgbClr val="595959"/>
                </a:solidFill>
                <a:latin typeface="Proxima Nova" charset="0"/>
                <a:ea typeface="Proxima Nova" charset="0"/>
                <a:cs typeface="Proxima Nova" charset="0"/>
              </a:rPr>
              <a:t>Feature highlights</a:t>
            </a:r>
          </a:p>
        </p:txBody>
      </p:sp>
      <p:pic>
        <p:nvPicPr>
          <p:cNvPr id="7" name="Picture 6" descr="topology_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72479" y="1354039"/>
            <a:ext cx="767902" cy="615646"/>
          </a:xfrm>
          <a:prstGeom prst="rect">
            <a:avLst/>
          </a:prstGeom>
        </p:spPr>
      </p:pic>
    </p:spTree>
    <p:extLst>
      <p:ext uri="{BB962C8B-B14F-4D97-AF65-F5344CB8AC3E}">
        <p14:creationId xmlns:p14="http://schemas.microsoft.com/office/powerpoint/2010/main" val="346798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tx2"/>
                </a:solidFill>
                <a:latin typeface="Proxima Nova Light" charset="0"/>
                <a:ea typeface="Proxima Nova Light" charset="0"/>
                <a:cs typeface="Proxima Nova Light" charset="0"/>
              </a:rPr>
              <a:t>Designed for visibility, intuitive management and speed</a:t>
            </a:r>
          </a:p>
        </p:txBody>
      </p:sp>
      <p:sp>
        <p:nvSpPr>
          <p:cNvPr id="7" name="Rectangle 6"/>
          <p:cNvSpPr/>
          <p:nvPr/>
        </p:nvSpPr>
        <p:spPr>
          <a:xfrm>
            <a:off x="666145" y="1324549"/>
            <a:ext cx="3238992" cy="1000274"/>
          </a:xfrm>
          <a:prstGeom prst="rect">
            <a:avLst/>
          </a:prstGeom>
        </p:spPr>
        <p:txBody>
          <a:bodyPr wrap="square">
            <a:spAutoFit/>
          </a:bodyPr>
          <a:lstStyle/>
          <a:p>
            <a:pPr marL="0" lvl="1" algn="ctr">
              <a:spcAft>
                <a:spcPts val="600"/>
              </a:spcAft>
            </a:pPr>
            <a:r>
              <a:rPr lang="en-US" sz="2200" dirty="0">
                <a:solidFill>
                  <a:srgbClr val="505153"/>
                </a:solidFill>
                <a:latin typeface="Proxima Nova" charset="0"/>
                <a:ea typeface="Proxima Nova" charset="0"/>
                <a:cs typeface="Proxima Nova" charset="0"/>
              </a:rPr>
              <a:t>Full network visibility</a:t>
            </a:r>
          </a:p>
          <a:p>
            <a:pPr marL="0" lvl="1" algn="ctr">
              <a:spcAft>
                <a:spcPts val="600"/>
              </a:spcAft>
            </a:pPr>
            <a:r>
              <a:rPr lang="en-US" sz="1600" dirty="0">
                <a:solidFill>
                  <a:srgbClr val="FFFFFF">
                    <a:lumMod val="65000"/>
                  </a:srgbClr>
                </a:solidFill>
                <a:latin typeface="Proxima Nova Light" charset="0"/>
                <a:ea typeface="Proxima Nova Light" charset="0"/>
                <a:cs typeface="Proxima Nova Light" charset="0"/>
              </a:rPr>
              <a:t>Cable testing, port-cycling, packet capture, and more</a:t>
            </a:r>
          </a:p>
        </p:txBody>
      </p:sp>
      <p:sp>
        <p:nvSpPr>
          <p:cNvPr id="9" name="Rectangle 8"/>
          <p:cNvSpPr/>
          <p:nvPr/>
        </p:nvSpPr>
        <p:spPr>
          <a:xfrm>
            <a:off x="647796" y="2971197"/>
            <a:ext cx="3249786" cy="1000274"/>
          </a:xfrm>
          <a:prstGeom prst="rect">
            <a:avLst/>
          </a:prstGeom>
        </p:spPr>
        <p:txBody>
          <a:bodyPr wrap="square">
            <a:spAutoFit/>
          </a:bodyPr>
          <a:lstStyle/>
          <a:p>
            <a:pPr marL="0" lvl="1" algn="ctr">
              <a:spcAft>
                <a:spcPts val="600"/>
              </a:spcAft>
            </a:pPr>
            <a:r>
              <a:rPr lang="en-US" sz="2200" dirty="0">
                <a:solidFill>
                  <a:srgbClr val="505153"/>
                </a:solidFill>
                <a:latin typeface="Proxima Nova" charset="0"/>
                <a:ea typeface="Proxima Nova" charset="0"/>
                <a:cs typeface="Proxima Nova" charset="0"/>
              </a:rPr>
              <a:t>Scalable management</a:t>
            </a:r>
          </a:p>
          <a:p>
            <a:pPr marL="0" lvl="1" algn="ctr">
              <a:spcAft>
                <a:spcPts val="600"/>
              </a:spcAft>
            </a:pPr>
            <a:r>
              <a:rPr lang="en-US" sz="1600" dirty="0">
                <a:solidFill>
                  <a:srgbClr val="FFFFFF">
                    <a:lumMod val="65000"/>
                  </a:srgbClr>
                </a:solidFill>
                <a:latin typeface="Proxima Nova Light" charset="0"/>
                <a:ea typeface="Proxima Nova Light" charset="0"/>
                <a:cs typeface="Proxima Nova Light" charset="0"/>
              </a:rPr>
              <a:t>Stack switches your way: virtually, physically, or both</a:t>
            </a:r>
          </a:p>
        </p:txBody>
      </p:sp>
      <p:cxnSp>
        <p:nvCxnSpPr>
          <p:cNvPr id="19" name="Straight Connector 18"/>
          <p:cNvCxnSpPr/>
          <p:nvPr/>
        </p:nvCxnSpPr>
        <p:spPr>
          <a:xfrm>
            <a:off x="4195725" y="1309125"/>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617938" y="1402965"/>
            <a:ext cx="7048526" cy="830997"/>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View the network with dynamic network topology and troubleshoot with remote diagnostic tools</a:t>
            </a:r>
            <a:endParaRPr lang="en-US" sz="2200" dirty="0">
              <a:solidFill>
                <a:srgbClr val="404040"/>
              </a:solidFill>
              <a:latin typeface="Proxima Nova Light" charset="0"/>
              <a:ea typeface="Proxima Nova Light" charset="0"/>
              <a:cs typeface="Proxima Nova Light" charset="0"/>
            </a:endParaRPr>
          </a:p>
        </p:txBody>
      </p:sp>
      <p:cxnSp>
        <p:nvCxnSpPr>
          <p:cNvPr id="22" name="Straight Connector 21"/>
          <p:cNvCxnSpPr/>
          <p:nvPr/>
        </p:nvCxnSpPr>
        <p:spPr>
          <a:xfrm>
            <a:off x="4207337" y="2995200"/>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17938" y="3084585"/>
            <a:ext cx="7013074" cy="830997"/>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Manage thousands of ports across geographically dispersed switches with virtual stacking</a:t>
            </a:r>
            <a:endParaRPr lang="en-US" sz="2200" dirty="0">
              <a:solidFill>
                <a:srgbClr val="404040"/>
              </a:solidFill>
              <a:latin typeface="Proxima Nova Light" charset="0"/>
              <a:ea typeface="Proxima Nova Light" charset="0"/>
              <a:cs typeface="Proxima Nova Light" charset="0"/>
            </a:endParaRPr>
          </a:p>
        </p:txBody>
      </p:sp>
      <p:sp>
        <p:nvSpPr>
          <p:cNvPr id="12" name="Rectangle 11"/>
          <p:cNvSpPr/>
          <p:nvPr/>
        </p:nvSpPr>
        <p:spPr>
          <a:xfrm>
            <a:off x="574391" y="4588334"/>
            <a:ext cx="3396596" cy="1246495"/>
          </a:xfrm>
          <a:prstGeom prst="rect">
            <a:avLst/>
          </a:prstGeom>
        </p:spPr>
        <p:txBody>
          <a:bodyPr wrap="square">
            <a:spAutoFit/>
          </a:bodyPr>
          <a:lstStyle/>
          <a:p>
            <a:pPr algn="ctr">
              <a:spcAft>
                <a:spcPts val="600"/>
              </a:spcAft>
            </a:pPr>
            <a:r>
              <a:rPr lang="en-US" sz="2200" dirty="0">
                <a:solidFill>
                  <a:srgbClr val="505153"/>
                </a:solidFill>
                <a:latin typeface="Proxima Nova" charset="0"/>
                <a:ea typeface="Proxima Nova" charset="0"/>
                <a:cs typeface="Proxima Nova" charset="0"/>
              </a:rPr>
              <a:t>High-speed analysis</a:t>
            </a:r>
          </a:p>
          <a:p>
            <a:pPr algn="ctr">
              <a:spcAft>
                <a:spcPts val="600"/>
              </a:spcAft>
            </a:pPr>
            <a:r>
              <a:rPr lang="en-US" sz="1600" dirty="0">
                <a:solidFill>
                  <a:srgbClr val="FFFFFF">
                    <a:lumMod val="65000"/>
                  </a:srgbClr>
                </a:solidFill>
                <a:latin typeface="Proxima Nova Light" charset="0"/>
                <a:ea typeface="Proxima Nova Light" charset="0"/>
                <a:cs typeface="Proxima Nova Light" charset="0"/>
              </a:rPr>
              <a:t>A myriad of standards-based technologies allow you to achieve the speed you need </a:t>
            </a:r>
          </a:p>
        </p:txBody>
      </p:sp>
      <p:cxnSp>
        <p:nvCxnSpPr>
          <p:cNvPr id="13" name="Straight Connector 12"/>
          <p:cNvCxnSpPr/>
          <p:nvPr/>
        </p:nvCxnSpPr>
        <p:spPr>
          <a:xfrm>
            <a:off x="4207337" y="4715734"/>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17938" y="4675343"/>
            <a:ext cx="7192044" cy="1200329"/>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Push past gigabit speeds with </a:t>
            </a:r>
            <a:r>
              <a:rPr lang="en-US" sz="2400" dirty="0" err="1">
                <a:solidFill>
                  <a:srgbClr val="FFFFFF">
                    <a:lumMod val="50000"/>
                  </a:srgbClr>
                </a:solidFill>
                <a:latin typeface="Proxima Nova Light" charset="0"/>
                <a:ea typeface="Proxima Nova Light" charset="0"/>
                <a:cs typeface="Proxima Nova Light" charset="0"/>
              </a:rPr>
              <a:t>mGig</a:t>
            </a:r>
            <a:r>
              <a:rPr lang="en-US" sz="2400" dirty="0">
                <a:solidFill>
                  <a:srgbClr val="FFFFFF">
                    <a:lumMod val="50000"/>
                  </a:srgbClr>
                </a:solidFill>
                <a:latin typeface="Proxima Nova Light" charset="0"/>
                <a:ea typeface="Proxima Nova Light" charset="0"/>
                <a:cs typeface="Proxima Nova Light" charset="0"/>
              </a:rPr>
              <a:t>, QSFP+ ultra-high throughput uplinks, and physical stacking. All while recording line-rate L7 application analysis</a:t>
            </a:r>
          </a:p>
        </p:txBody>
      </p:sp>
    </p:spTree>
    <p:extLst>
      <p:ext uri="{BB962C8B-B14F-4D97-AF65-F5344CB8AC3E}">
        <p14:creationId xmlns:p14="http://schemas.microsoft.com/office/powerpoint/2010/main" val="3839657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b="13317"/>
          <a:stretch/>
        </p:blipFill>
        <p:spPr>
          <a:xfrm>
            <a:off x="4311825" y="1394474"/>
            <a:ext cx="7878588" cy="5463527"/>
          </a:xfrm>
          <a:prstGeom prst="rect">
            <a:avLst/>
          </a:prstGeom>
        </p:spPr>
      </p:pic>
      <p:sp>
        <p:nvSpPr>
          <p:cNvPr id="7" name="Title 3"/>
          <p:cNvSpPr txBox="1">
            <a:spLocks/>
          </p:cNvSpPr>
          <p:nvPr/>
        </p:nvSpPr>
        <p:spPr>
          <a:xfrm>
            <a:off x="509458" y="1127773"/>
            <a:ext cx="11027891" cy="533400"/>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i="0" kern="1200">
                <a:solidFill>
                  <a:srgbClr val="69B733"/>
                </a:solidFill>
                <a:latin typeface="Helvetica Neue Light"/>
                <a:ea typeface="+mj-ea"/>
                <a:cs typeface="Helvetica Neue Light"/>
              </a:defRPr>
            </a:lvl1pPr>
          </a:lstStyle>
          <a:p>
            <a:r>
              <a:rPr lang="en-US" sz="4000" b="0" dirty="0">
                <a:latin typeface="Proxima Nova Light" charset="0"/>
                <a:ea typeface="Proxima Nova Light" charset="0"/>
                <a:cs typeface="Proxima Nova Light" charset="0"/>
              </a:rPr>
              <a:t>Cisco Meraki MR wireless access points</a:t>
            </a:r>
          </a:p>
        </p:txBody>
      </p:sp>
      <p:sp>
        <p:nvSpPr>
          <p:cNvPr id="8" name="Subtitle 4"/>
          <p:cNvSpPr txBox="1">
            <a:spLocks/>
          </p:cNvSpPr>
          <p:nvPr/>
        </p:nvSpPr>
        <p:spPr>
          <a:xfrm>
            <a:off x="509458" y="1782763"/>
            <a:ext cx="10360501" cy="533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505153"/>
                </a:solidFill>
                <a:latin typeface="Proxima Nova Light" charset="0"/>
                <a:ea typeface="Proxima Nova Light" charset="0"/>
                <a:cs typeface="Proxima Nova Light" charset="0"/>
              </a:rPr>
              <a:t>Product Overview</a:t>
            </a:r>
          </a:p>
        </p:txBody>
      </p:sp>
    </p:spTree>
    <p:extLst>
      <p:ext uri="{BB962C8B-B14F-4D97-AF65-F5344CB8AC3E}">
        <p14:creationId xmlns:p14="http://schemas.microsoft.com/office/powerpoint/2010/main" val="201413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solidFill>
                <a:latin typeface="Proxima Nova Light" charset="0"/>
                <a:ea typeface="Proxima Nova Light" charset="0"/>
                <a:cs typeface="Proxima Nova Light" charset="0"/>
              </a:rPr>
              <a:t>MR wireless access points</a:t>
            </a:r>
          </a:p>
        </p:txBody>
      </p:sp>
      <p:sp>
        <p:nvSpPr>
          <p:cNvPr id="6" name="Content Placeholder 2"/>
          <p:cNvSpPr>
            <a:spLocks noGrp="1"/>
          </p:cNvSpPr>
          <p:nvPr>
            <p:ph type="body" sz="quarter" idx="10"/>
          </p:nvPr>
        </p:nvSpPr>
        <p:spPr>
          <a:xfrm>
            <a:off x="320844" y="5124200"/>
            <a:ext cx="11429613" cy="1410616"/>
          </a:xfrm>
        </p:spPr>
        <p:txBody>
          <a:bodyPr/>
          <a:lstStyle/>
          <a:p>
            <a:pPr>
              <a:spcBef>
                <a:spcPts val="1200"/>
              </a:spcBef>
            </a:pPr>
            <a:r>
              <a:rPr lang="en-US" dirty="0">
                <a:solidFill>
                  <a:srgbClr val="505153"/>
                </a:solidFill>
              </a:rPr>
              <a:t>802.11ac Wave 2, multigigabit performance, dedicated scanning and BLE radios</a:t>
            </a:r>
            <a:endParaRPr lang="en-US" dirty="0"/>
          </a:p>
          <a:p>
            <a:pPr>
              <a:spcBef>
                <a:spcPts val="1200"/>
              </a:spcBef>
            </a:pPr>
            <a:r>
              <a:rPr lang="en-US" dirty="0">
                <a:solidFill>
                  <a:srgbClr val="505153"/>
                </a:solidFill>
                <a:latin typeface="Proxima Nova Light" charset="0"/>
                <a:ea typeface="Proxima Nova Light" charset="0"/>
                <a:cs typeface="Proxima Nova Light" charset="0"/>
              </a:rPr>
              <a:t>9 models </a:t>
            </a:r>
            <a:r>
              <a:rPr lang="en-US" dirty="0">
                <a:latin typeface="Proxima Nova Light" charset="0"/>
                <a:ea typeface="Proxima Nova Light" charset="0"/>
                <a:cs typeface="Proxima Nova Light" charset="0"/>
              </a:rPr>
              <a:t>including indoor / outdoor, high performance and value-priced</a:t>
            </a:r>
          </a:p>
        </p:txBody>
      </p:sp>
      <p:sp>
        <p:nvSpPr>
          <p:cNvPr id="11" name="TextBox 10"/>
          <p:cNvSpPr txBox="1"/>
          <p:nvPr/>
        </p:nvSpPr>
        <p:spPr>
          <a:xfrm>
            <a:off x="7172933" y="2024754"/>
            <a:ext cx="3767196" cy="2395528"/>
          </a:xfrm>
          <a:prstGeom prst="rect">
            <a:avLst/>
          </a:prstGeom>
          <a:noFill/>
        </p:spPr>
        <p:txBody>
          <a:bodyPr wrap="square" rtlCol="0">
            <a:spAutoFit/>
          </a:bodyPr>
          <a:lstStyle/>
          <a:p>
            <a:pPr>
              <a:spcAft>
                <a:spcPts val="1000"/>
              </a:spcAft>
            </a:pPr>
            <a:r>
              <a:rPr lang="en-US" dirty="0">
                <a:solidFill>
                  <a:srgbClr val="435153"/>
                </a:solidFill>
                <a:latin typeface="Proxima Nova Light" charset="0"/>
                <a:ea typeface="Proxima Nova Light" charset="0"/>
                <a:cs typeface="Proxima Nova Light" charset="0"/>
              </a:rPr>
              <a:t>BYOD policies</a:t>
            </a:r>
          </a:p>
          <a:p>
            <a:pPr>
              <a:spcAft>
                <a:spcPts val="1000"/>
              </a:spcAft>
            </a:pPr>
            <a:r>
              <a:rPr lang="en-US" dirty="0">
                <a:solidFill>
                  <a:srgbClr val="435153"/>
                </a:solidFill>
                <a:latin typeface="Proxima Nova Light" charset="0"/>
                <a:ea typeface="Proxima Nova Light" charset="0"/>
                <a:cs typeface="Proxima Nova Light" charset="0"/>
              </a:rPr>
              <a:t>Application traffic shaping</a:t>
            </a:r>
          </a:p>
          <a:p>
            <a:pPr>
              <a:spcAft>
                <a:spcPts val="1000"/>
              </a:spcAft>
            </a:pPr>
            <a:r>
              <a:rPr lang="en-US" dirty="0">
                <a:solidFill>
                  <a:srgbClr val="435153"/>
                </a:solidFill>
                <a:latin typeface="Proxima Nova Light" charset="0"/>
                <a:ea typeface="Proxima Nova Light" charset="0"/>
                <a:cs typeface="Proxima Nova Light" charset="0"/>
              </a:rPr>
              <a:t>Guest access</a:t>
            </a:r>
          </a:p>
          <a:p>
            <a:pPr>
              <a:spcAft>
                <a:spcPts val="1000"/>
              </a:spcAft>
            </a:pPr>
            <a:r>
              <a:rPr lang="en-US" dirty="0">
                <a:solidFill>
                  <a:srgbClr val="435153"/>
                </a:solidFill>
                <a:latin typeface="Proxima Nova Light" charset="0"/>
                <a:ea typeface="Proxima Nova Light" charset="0"/>
                <a:cs typeface="Proxima Nova Light" charset="0"/>
              </a:rPr>
              <a:t>Enterprise security </a:t>
            </a:r>
          </a:p>
          <a:p>
            <a:pPr>
              <a:spcAft>
                <a:spcPts val="1000"/>
              </a:spcAft>
            </a:pPr>
            <a:r>
              <a:rPr lang="en-US" dirty="0">
                <a:solidFill>
                  <a:srgbClr val="435153"/>
                </a:solidFill>
                <a:latin typeface="Proxima Nova Light" charset="0"/>
                <a:ea typeface="Proxima Nova Light" charset="0"/>
                <a:cs typeface="Proxima Nova Light" charset="0"/>
              </a:rPr>
              <a:t>WIDS / WIPS</a:t>
            </a:r>
          </a:p>
          <a:p>
            <a:pPr>
              <a:spcAft>
                <a:spcPts val="1000"/>
              </a:spcAft>
            </a:pPr>
            <a:r>
              <a:rPr lang="en-US" dirty="0">
                <a:solidFill>
                  <a:srgbClr val="435153"/>
                </a:solidFill>
                <a:latin typeface="Proxima Nova Light" charset="0"/>
                <a:ea typeface="Proxima Nova Light" charset="0"/>
                <a:cs typeface="Proxima Nova Light" charset="0"/>
              </a:rPr>
              <a:t>Location analytics</a:t>
            </a:r>
          </a:p>
        </p:txBody>
      </p:sp>
      <p:cxnSp>
        <p:nvCxnSpPr>
          <p:cNvPr id="12" name="Straight Connector 11"/>
          <p:cNvCxnSpPr/>
          <p:nvPr/>
        </p:nvCxnSpPr>
        <p:spPr>
          <a:xfrm>
            <a:off x="6129276" y="1265387"/>
            <a:ext cx="0" cy="3053253"/>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902235" y="1330671"/>
            <a:ext cx="2307950" cy="369332"/>
          </a:xfrm>
          <a:prstGeom prst="rect">
            <a:avLst/>
          </a:prstGeom>
          <a:noFill/>
        </p:spPr>
        <p:txBody>
          <a:bodyPr wrap="square" rtlCol="0">
            <a:spAutoFit/>
          </a:bodyPr>
          <a:lstStyle/>
          <a:p>
            <a:r>
              <a:rPr lang="en-US" dirty="0">
                <a:solidFill>
                  <a:srgbClr val="595959"/>
                </a:solidFill>
                <a:latin typeface="Proxima Nova" charset="0"/>
                <a:ea typeface="Proxima Nova" charset="0"/>
                <a:cs typeface="Proxima Nova" charset="0"/>
              </a:rPr>
              <a:t>Feature highlights</a:t>
            </a:r>
          </a:p>
        </p:txBody>
      </p:sp>
      <p:grpSp>
        <p:nvGrpSpPr>
          <p:cNvPr id="7" name="Group 6"/>
          <p:cNvGrpSpPr/>
          <p:nvPr/>
        </p:nvGrpSpPr>
        <p:grpSpPr>
          <a:xfrm>
            <a:off x="766894" y="1265386"/>
            <a:ext cx="4691203" cy="3029606"/>
            <a:chOff x="765305" y="1410514"/>
            <a:chExt cx="4691203" cy="3029606"/>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5305" y="1410514"/>
              <a:ext cx="2423685" cy="3029606"/>
            </a:xfrm>
            <a:prstGeom prst="rect">
              <a:avLst/>
            </a:prstGeom>
          </p:spPr>
        </p:pic>
        <p:pic>
          <p:nvPicPr>
            <p:cNvPr id="16" name="Picture 15" descr="mr32_croppe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33692" y="2496290"/>
              <a:ext cx="3122816" cy="1914160"/>
            </a:xfrm>
            <a:prstGeom prst="rect">
              <a:avLst/>
            </a:prstGeom>
            <a:effectLst>
              <a:outerShdw blurRad="663575" dir="10440000" sx="91000" sy="91000" algn="tl" rotWithShape="0">
                <a:srgbClr val="000000">
                  <a:alpha val="14000"/>
                </a:srgbClr>
              </a:outerShdw>
            </a:effectLst>
          </p:spPr>
        </p:pic>
      </p:grpSp>
      <p:pic>
        <p:nvPicPr>
          <p:cNvPr id="3" name="Picture 2" descr="analytics.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49834" y="1214763"/>
            <a:ext cx="580262" cy="577525"/>
          </a:xfrm>
          <a:prstGeom prst="rect">
            <a:avLst/>
          </a:prstGeom>
        </p:spPr>
      </p:pic>
    </p:spTree>
    <p:extLst>
      <p:ext uri="{BB962C8B-B14F-4D97-AF65-F5344CB8AC3E}">
        <p14:creationId xmlns:p14="http://schemas.microsoft.com/office/powerpoint/2010/main" val="1245836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tx2"/>
                </a:solidFill>
                <a:latin typeface="Proxima Nova Light" charset="0"/>
                <a:ea typeface="Proxima Nova Light" charset="0"/>
                <a:cs typeface="Proxima Nova Light" charset="0"/>
              </a:rPr>
              <a:t>Designed for performance and analytics</a:t>
            </a:r>
          </a:p>
        </p:txBody>
      </p:sp>
      <p:sp>
        <p:nvSpPr>
          <p:cNvPr id="7" name="Rectangle 6"/>
          <p:cNvSpPr/>
          <p:nvPr/>
        </p:nvSpPr>
        <p:spPr>
          <a:xfrm>
            <a:off x="732646" y="4536121"/>
            <a:ext cx="3238992" cy="1000274"/>
          </a:xfrm>
          <a:prstGeom prst="rect">
            <a:avLst/>
          </a:prstGeom>
        </p:spPr>
        <p:txBody>
          <a:bodyPr wrap="square">
            <a:spAutoFit/>
          </a:bodyPr>
          <a:lstStyle/>
          <a:p>
            <a:pPr marL="0" lvl="1" algn="ctr">
              <a:spcAft>
                <a:spcPts val="600"/>
              </a:spcAft>
            </a:pPr>
            <a:r>
              <a:rPr lang="en-US" sz="2200" dirty="0">
                <a:solidFill>
                  <a:srgbClr val="505153"/>
                </a:solidFill>
                <a:latin typeface="Proxima Nova" charset="0"/>
                <a:ea typeface="Proxima Nova" charset="0"/>
                <a:cs typeface="Proxima Nova" charset="0"/>
              </a:rPr>
              <a:t>Security + performance</a:t>
            </a:r>
          </a:p>
          <a:p>
            <a:pPr marL="0" lvl="1" algn="ctr">
              <a:spcAft>
                <a:spcPts val="600"/>
              </a:spcAft>
            </a:pPr>
            <a:r>
              <a:rPr lang="en-US" sz="1600" dirty="0">
                <a:solidFill>
                  <a:srgbClr val="FFFFFF">
                    <a:lumMod val="65000"/>
                  </a:srgbClr>
                </a:solidFill>
                <a:latin typeface="Proxima Nova Light" charset="0"/>
                <a:ea typeface="Proxima Nova Light" charset="0"/>
                <a:cs typeface="Proxima Nova Light" charset="0"/>
              </a:rPr>
              <a:t>Enforce full spectrum security while serving clients at 802.11ac</a:t>
            </a:r>
          </a:p>
        </p:txBody>
      </p:sp>
      <p:sp>
        <p:nvSpPr>
          <p:cNvPr id="9" name="Rectangle 8"/>
          <p:cNvSpPr/>
          <p:nvPr/>
        </p:nvSpPr>
        <p:spPr>
          <a:xfrm>
            <a:off x="486242" y="2857469"/>
            <a:ext cx="3528309" cy="1000274"/>
          </a:xfrm>
          <a:prstGeom prst="rect">
            <a:avLst/>
          </a:prstGeom>
        </p:spPr>
        <p:txBody>
          <a:bodyPr wrap="square">
            <a:spAutoFit/>
          </a:bodyPr>
          <a:lstStyle/>
          <a:p>
            <a:pPr marL="0" lvl="1" algn="ctr">
              <a:spcAft>
                <a:spcPts val="600"/>
              </a:spcAft>
            </a:pPr>
            <a:r>
              <a:rPr lang="en-US" sz="2200" dirty="0">
                <a:solidFill>
                  <a:srgbClr val="505153"/>
                </a:solidFill>
                <a:latin typeface="Proxima Nova" charset="0"/>
                <a:ea typeface="Proxima Nova" charset="0"/>
                <a:cs typeface="Proxima Nova" charset="0"/>
              </a:rPr>
              <a:t>Strategic analytics</a:t>
            </a:r>
          </a:p>
          <a:p>
            <a:pPr marL="0" lvl="1" algn="ctr">
              <a:spcAft>
                <a:spcPts val="600"/>
              </a:spcAft>
            </a:pPr>
            <a:r>
              <a:rPr lang="en-US" sz="1600" dirty="0">
                <a:solidFill>
                  <a:srgbClr val="FFFFFF">
                    <a:lumMod val="65000"/>
                  </a:srgbClr>
                </a:solidFill>
                <a:latin typeface="Proxima Nova Light" charset="0"/>
                <a:ea typeface="Proxima Nova Light" charset="0"/>
                <a:cs typeface="Proxima Nova Light" charset="0"/>
              </a:rPr>
              <a:t>BLE Engagement and loyalty tracking across sites</a:t>
            </a:r>
          </a:p>
        </p:txBody>
      </p:sp>
      <p:cxnSp>
        <p:nvCxnSpPr>
          <p:cNvPr id="19" name="Straight Connector 18"/>
          <p:cNvCxnSpPr/>
          <p:nvPr/>
        </p:nvCxnSpPr>
        <p:spPr>
          <a:xfrm>
            <a:off x="4262226" y="4520697"/>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684439" y="4629790"/>
            <a:ext cx="7048526" cy="830997"/>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3rd radio detects and mitigates interference, vulnerabilities, and attacks on all channels</a:t>
            </a:r>
            <a:endParaRPr lang="en-US" sz="2200" dirty="0">
              <a:solidFill>
                <a:srgbClr val="404040"/>
              </a:solidFill>
              <a:latin typeface="Proxima Nova Light" charset="0"/>
              <a:ea typeface="Proxima Nova Light" charset="0"/>
              <a:cs typeface="Proxima Nova Light" charset="0"/>
            </a:endParaRPr>
          </a:p>
        </p:txBody>
      </p:sp>
      <p:cxnSp>
        <p:nvCxnSpPr>
          <p:cNvPr id="22" name="Straight Connector 21"/>
          <p:cNvCxnSpPr/>
          <p:nvPr/>
        </p:nvCxnSpPr>
        <p:spPr>
          <a:xfrm>
            <a:off x="4273838" y="2881472"/>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84439" y="2951903"/>
            <a:ext cx="6994431" cy="830997"/>
          </a:xfrm>
          <a:prstGeom prst="rect">
            <a:avLst/>
          </a:prstGeom>
          <a:noFill/>
        </p:spPr>
        <p:txBody>
          <a:bodyPr wrap="square" rtlCol="0">
            <a:spAutoFit/>
          </a:bodyPr>
          <a:lstStyle/>
          <a:p>
            <a:pPr marL="0" lvl="1"/>
            <a:r>
              <a:rPr lang="en-US" sz="2400" dirty="0">
                <a:solidFill>
                  <a:srgbClr val="7F7F7F"/>
                </a:solidFill>
                <a:latin typeface="Proxima Nova Light" charset="0"/>
                <a:ea typeface="Proxima Nova Light" charset="0"/>
                <a:cs typeface="Proxima Nova Light" charset="0"/>
              </a:rPr>
              <a:t>Reach beyond IT to add visibility and value to other parts of the business with CMX Analytics</a:t>
            </a:r>
          </a:p>
        </p:txBody>
      </p:sp>
      <p:sp>
        <p:nvSpPr>
          <p:cNvPr id="12" name="Rectangle 11"/>
          <p:cNvSpPr/>
          <p:nvPr/>
        </p:nvSpPr>
        <p:spPr>
          <a:xfrm>
            <a:off x="737913" y="1237028"/>
            <a:ext cx="3082609" cy="1000274"/>
          </a:xfrm>
          <a:prstGeom prst="rect">
            <a:avLst/>
          </a:prstGeom>
        </p:spPr>
        <p:txBody>
          <a:bodyPr wrap="square">
            <a:spAutoFit/>
          </a:bodyPr>
          <a:lstStyle/>
          <a:p>
            <a:pPr algn="ctr">
              <a:spcAft>
                <a:spcPts val="600"/>
              </a:spcAft>
            </a:pPr>
            <a:r>
              <a:rPr lang="en-US" sz="2200" dirty="0">
                <a:solidFill>
                  <a:srgbClr val="505153"/>
                </a:solidFill>
                <a:latin typeface="Proxima Nova" charset="0"/>
                <a:ea typeface="Proxima Nova" charset="0"/>
                <a:cs typeface="Proxima Nova" charset="0"/>
              </a:rPr>
              <a:t>Visibility and control</a:t>
            </a:r>
          </a:p>
          <a:p>
            <a:pPr algn="ctr">
              <a:spcAft>
                <a:spcPts val="600"/>
              </a:spcAft>
            </a:pPr>
            <a:r>
              <a:rPr lang="en-US" sz="1600" dirty="0">
                <a:solidFill>
                  <a:srgbClr val="FFFFFF">
                    <a:lumMod val="65000"/>
                  </a:srgbClr>
                </a:solidFill>
                <a:latin typeface="Proxima Nova Light" charset="0"/>
                <a:ea typeface="Proxima Nova Light" charset="0"/>
                <a:cs typeface="Proxima Nova Light" charset="0"/>
              </a:rPr>
              <a:t>Client and L7 visibility and management</a:t>
            </a:r>
          </a:p>
        </p:txBody>
      </p:sp>
      <p:cxnSp>
        <p:nvCxnSpPr>
          <p:cNvPr id="13" name="Straight Connector 12"/>
          <p:cNvCxnSpPr/>
          <p:nvPr/>
        </p:nvCxnSpPr>
        <p:spPr>
          <a:xfrm>
            <a:off x="4273838" y="1245606"/>
            <a:ext cx="0" cy="991697"/>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84439" y="1338879"/>
            <a:ext cx="7067337" cy="830997"/>
          </a:xfrm>
          <a:prstGeom prst="rect">
            <a:avLst/>
          </a:prstGeom>
          <a:noFill/>
        </p:spPr>
        <p:txBody>
          <a:bodyPr wrap="square" rtlCol="0">
            <a:spAutoFit/>
          </a:bodyPr>
          <a:lstStyle/>
          <a:p>
            <a:r>
              <a:rPr lang="en-US" sz="2400" dirty="0">
                <a:solidFill>
                  <a:srgbClr val="FFFFFF">
                    <a:lumMod val="50000"/>
                  </a:srgbClr>
                </a:solidFill>
                <a:latin typeface="Proxima Nova Light" charset="0"/>
                <a:ea typeface="Proxima Nova Light" charset="0"/>
                <a:cs typeface="Proxima Nova Light" charset="0"/>
              </a:rPr>
              <a:t>Get insights into network users, devices, and applications for smarter network management</a:t>
            </a:r>
          </a:p>
        </p:txBody>
      </p:sp>
    </p:spTree>
    <p:extLst>
      <p:ext uri="{BB962C8B-B14F-4D97-AF65-F5344CB8AC3E}">
        <p14:creationId xmlns:p14="http://schemas.microsoft.com/office/powerpoint/2010/main" val="3686676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8" y="-10125"/>
            <a:ext cx="12188825" cy="6961768"/>
          </a:xfrm>
          <a:prstGeom prst="rect">
            <a:avLst/>
          </a:prstGeom>
        </p:spPr>
      </p:pic>
      <p:sp>
        <p:nvSpPr>
          <p:cNvPr id="29" name="TextBox 28"/>
          <p:cNvSpPr txBox="1"/>
          <p:nvPr/>
        </p:nvSpPr>
        <p:spPr>
          <a:xfrm>
            <a:off x="482822" y="1887520"/>
            <a:ext cx="2855498" cy="830997"/>
          </a:xfrm>
          <a:prstGeom prst="rect">
            <a:avLst/>
          </a:prstGeom>
          <a:noFill/>
        </p:spPr>
        <p:txBody>
          <a:bodyPr wrap="square" rtlCol="0">
            <a:spAutoFit/>
          </a:bodyPr>
          <a:lstStyle/>
          <a:p>
            <a:pPr algn="ctr">
              <a:spcAft>
                <a:spcPts val="900"/>
              </a:spcAft>
            </a:pPr>
            <a:r>
              <a:rPr lang="en-US" sz="2400" dirty="0">
                <a:solidFill>
                  <a:srgbClr val="FFFFFF">
                    <a:lumMod val="50000"/>
                  </a:srgbClr>
                </a:solidFill>
                <a:latin typeface="Proxima Nova Light" charset="0"/>
                <a:ea typeface="Proxima Nova Light" charset="0"/>
                <a:cs typeface="Proxima Nova Light" charset="0"/>
              </a:rPr>
              <a:t>Crafted and </a:t>
            </a:r>
            <a:r>
              <a:rPr lang="en-US" sz="2400">
                <a:solidFill>
                  <a:srgbClr val="FFFFFF">
                    <a:lumMod val="50000"/>
                  </a:srgbClr>
                </a:solidFill>
                <a:latin typeface="Proxima Nova Light" charset="0"/>
                <a:ea typeface="Proxima Nova Light" charset="0"/>
                <a:cs typeface="Proxima Nova Light" charset="0"/>
              </a:rPr>
              <a:t>robust hardware</a:t>
            </a:r>
            <a:endParaRPr lang="en-US" sz="2400" dirty="0">
              <a:solidFill>
                <a:srgbClr val="FFFFFF">
                  <a:lumMod val="50000"/>
                </a:srgbClr>
              </a:solidFill>
              <a:latin typeface="Proxima Nova Light" charset="0"/>
              <a:ea typeface="Proxima Nova Light" charset="0"/>
              <a:cs typeface="Proxima Nova Light" charset="0"/>
            </a:endParaRPr>
          </a:p>
        </p:txBody>
      </p:sp>
      <p:sp>
        <p:nvSpPr>
          <p:cNvPr id="31" name="TextBox 30"/>
          <p:cNvSpPr txBox="1"/>
          <p:nvPr/>
        </p:nvSpPr>
        <p:spPr>
          <a:xfrm>
            <a:off x="483680" y="3300930"/>
            <a:ext cx="2855498" cy="830997"/>
          </a:xfrm>
          <a:prstGeom prst="rect">
            <a:avLst/>
          </a:prstGeom>
          <a:noFill/>
        </p:spPr>
        <p:txBody>
          <a:bodyPr wrap="square" rtlCol="0">
            <a:spAutoFit/>
          </a:bodyPr>
          <a:lstStyle>
            <a:defPPr>
              <a:defRPr lang="en-US"/>
            </a:defPPr>
            <a:lvl1pPr>
              <a:spcAft>
                <a:spcPts val="1800"/>
              </a:spcAft>
              <a:defRPr sz="2400">
                <a:solidFill>
                  <a:srgbClr val="595959"/>
                </a:solidFill>
                <a:latin typeface="CiscoSans Light" charset="0"/>
                <a:ea typeface="CiscoSans Light" charset="0"/>
                <a:cs typeface="CiscoSans Light" charset="0"/>
              </a:defRPr>
            </a:lvl1pPr>
          </a:lstStyle>
          <a:p>
            <a:pPr algn="ctr"/>
            <a:r>
              <a:rPr lang="en-US" dirty="0">
                <a:solidFill>
                  <a:srgbClr val="FFFFFF">
                    <a:lumMod val="50000"/>
                  </a:srgbClr>
                </a:solidFill>
                <a:latin typeface="Proxima Nova Light" charset="0"/>
                <a:ea typeface="Proxima Nova Light" charset="0"/>
                <a:cs typeface="Proxima Nova Light" charset="0"/>
              </a:rPr>
              <a:t>Simple and intuitive software</a:t>
            </a:r>
          </a:p>
        </p:txBody>
      </p:sp>
      <p:sp>
        <p:nvSpPr>
          <p:cNvPr id="32" name="TextBox 31"/>
          <p:cNvSpPr txBox="1"/>
          <p:nvPr/>
        </p:nvSpPr>
        <p:spPr>
          <a:xfrm>
            <a:off x="482822" y="4714340"/>
            <a:ext cx="2855498" cy="830997"/>
          </a:xfrm>
          <a:prstGeom prst="rect">
            <a:avLst/>
          </a:prstGeom>
          <a:noFill/>
        </p:spPr>
        <p:txBody>
          <a:bodyPr wrap="square" rtlCol="0">
            <a:spAutoFit/>
          </a:bodyPr>
          <a:lstStyle>
            <a:defPPr>
              <a:defRPr lang="en-US"/>
            </a:defPPr>
            <a:lvl1pPr>
              <a:spcAft>
                <a:spcPts val="1800"/>
              </a:spcAft>
              <a:defRPr sz="2400">
                <a:solidFill>
                  <a:srgbClr val="595959"/>
                </a:solidFill>
                <a:latin typeface="CiscoSans Light" charset="0"/>
                <a:ea typeface="CiscoSans Light" charset="0"/>
                <a:cs typeface="CiscoSans Light" charset="0"/>
              </a:defRPr>
            </a:lvl1pPr>
          </a:lstStyle>
          <a:p>
            <a:pPr algn="ctr"/>
            <a:r>
              <a:rPr lang="en-US" dirty="0">
                <a:solidFill>
                  <a:srgbClr val="FFFFFF">
                    <a:lumMod val="50000"/>
                  </a:srgbClr>
                </a:solidFill>
                <a:latin typeface="Proxima Nova Light" charset="0"/>
                <a:ea typeface="Proxima Nova Light" charset="0"/>
                <a:cs typeface="Proxima Nova Light" charset="0"/>
              </a:rPr>
              <a:t>Seamless and powerful integration</a:t>
            </a:r>
          </a:p>
        </p:txBody>
      </p:sp>
      <p:cxnSp>
        <p:nvCxnSpPr>
          <p:cNvPr id="33" name="Straight Connector 32"/>
          <p:cNvCxnSpPr/>
          <p:nvPr/>
        </p:nvCxnSpPr>
        <p:spPr>
          <a:xfrm flipV="1">
            <a:off x="1126580" y="4399504"/>
            <a:ext cx="1567982" cy="887"/>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126580" y="2986093"/>
            <a:ext cx="1567982" cy="887"/>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6" name="Title 3"/>
          <p:cNvSpPr>
            <a:spLocks noGrp="1"/>
          </p:cNvSpPr>
          <p:nvPr>
            <p:ph type="title"/>
          </p:nvPr>
        </p:nvSpPr>
        <p:spPr>
          <a:xfrm>
            <a:off x="307778" y="301752"/>
            <a:ext cx="11438251" cy="804672"/>
          </a:xfrm>
        </p:spPr>
        <p:txBody>
          <a:bodyPr/>
          <a:lstStyle/>
          <a:p>
            <a:r>
              <a:rPr lang="en-US" sz="3200" dirty="0">
                <a:solidFill>
                  <a:srgbClr val="6DB344"/>
                </a:solidFill>
                <a:latin typeface="Proxima Nova Light" charset="0"/>
                <a:ea typeface="Proxima Nova Light" charset="0"/>
                <a:cs typeface="Proxima Nova Light" charset="0"/>
              </a:rPr>
              <a:t>Our mission is to create</a:t>
            </a:r>
            <a:r>
              <a:rPr lang="is-IS" sz="3200" dirty="0">
                <a:solidFill>
                  <a:srgbClr val="6DB344"/>
                </a:solidFill>
                <a:latin typeface="Proxima Nova Light" charset="0"/>
                <a:ea typeface="Proxima Nova Light" charset="0"/>
                <a:cs typeface="Proxima Nova Light" charset="0"/>
              </a:rPr>
              <a:t>…</a:t>
            </a:r>
            <a:endParaRPr lang="en-US" sz="3200" dirty="0">
              <a:solidFill>
                <a:srgbClr val="6DB344"/>
              </a:solidFill>
              <a:latin typeface="Proxima Nova Light" charset="0"/>
              <a:ea typeface="Proxima Nova Light" charset="0"/>
              <a:cs typeface="Proxima Nova Light" charset="0"/>
            </a:endParaRPr>
          </a:p>
        </p:txBody>
      </p:sp>
    </p:spTree>
    <p:extLst>
      <p:ext uri="{BB962C8B-B14F-4D97-AF65-F5344CB8AC3E}">
        <p14:creationId xmlns:p14="http://schemas.microsoft.com/office/powerpoint/2010/main" val="139842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727019" y="1165671"/>
            <a:ext cx="6599775" cy="2865727"/>
            <a:chOff x="1552264" y="1337507"/>
            <a:chExt cx="9078643" cy="3941064"/>
          </a:xfrm>
        </p:grpSpPr>
        <p:pic>
          <p:nvPicPr>
            <p:cNvPr id="27" name="Picture 26" descr="perspective_backgroun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2264" y="1337507"/>
              <a:ext cx="9078643" cy="3941064"/>
            </a:xfrm>
            <a:prstGeom prst="rect">
              <a:avLst/>
            </a:prstGeom>
          </p:spPr>
        </p:pic>
        <p:pic>
          <p:nvPicPr>
            <p:cNvPr id="30" name="Picture 29" descr="org_overvie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1696" y="1339776"/>
              <a:ext cx="6157739" cy="3938795"/>
            </a:xfrm>
            <a:prstGeom prst="rect">
              <a:avLst/>
            </a:prstGeom>
            <a:effectLst>
              <a:reflection blurRad="6350" stA="41000" endA="300" endPos="18000" dir="5400000" sy="-100000" algn="bl" rotWithShape="0"/>
            </a:effectLst>
          </p:spPr>
        </p:pic>
      </p:grpSp>
      <p:sp>
        <p:nvSpPr>
          <p:cNvPr id="35" name="Title 3"/>
          <p:cNvSpPr>
            <a:spLocks noGrp="1"/>
          </p:cNvSpPr>
          <p:nvPr>
            <p:ph type="title"/>
          </p:nvPr>
        </p:nvSpPr>
        <p:spPr/>
        <p:txBody>
          <a:bodyPr/>
          <a:lstStyle/>
          <a:p>
            <a:r>
              <a:rPr lang="en-US" sz="3200" dirty="0">
                <a:solidFill>
                  <a:srgbClr val="6DB344"/>
                </a:solidFill>
                <a:latin typeface="Proxima Nova Light" charset="0"/>
                <a:ea typeface="Proxima Nova Light" charset="0"/>
                <a:cs typeface="Proxima Nova Light" charset="0"/>
              </a:rPr>
              <a:t>Cisco Meraki: Bringing the cloud to enterprise networks</a:t>
            </a:r>
          </a:p>
        </p:txBody>
      </p:sp>
      <p:sp>
        <p:nvSpPr>
          <p:cNvPr id="14" name="TextBox 13"/>
          <p:cNvSpPr txBox="1"/>
          <p:nvPr/>
        </p:nvSpPr>
        <p:spPr>
          <a:xfrm>
            <a:off x="759409" y="5420699"/>
            <a:ext cx="1190321" cy="307771"/>
          </a:xfrm>
          <a:prstGeom prst="rect">
            <a:avLst/>
          </a:prstGeom>
          <a:noFill/>
        </p:spPr>
        <p:txBody>
          <a:bodyPr wrap="square" lIns="91434" tIns="45717" rIns="91434" bIns="45717" rtlCol="0">
            <a:spAutoFit/>
          </a:bodyPr>
          <a:lstStyle/>
          <a:p>
            <a:pPr algn="ctr"/>
            <a:r>
              <a:rPr lang="en-US" sz="1400" dirty="0">
                <a:solidFill>
                  <a:srgbClr val="FFFFFF">
                    <a:lumMod val="50000"/>
                  </a:srgbClr>
                </a:solidFill>
                <a:latin typeface="Proxima Nova" charset="0"/>
                <a:ea typeface="Proxima Nova" charset="0"/>
                <a:cs typeface="Proxima Nova" charset="0"/>
              </a:rPr>
              <a:t>MR Wireless</a:t>
            </a:r>
          </a:p>
        </p:txBody>
      </p:sp>
      <p:sp>
        <p:nvSpPr>
          <p:cNvPr id="15" name="TextBox 14"/>
          <p:cNvSpPr txBox="1"/>
          <p:nvPr/>
        </p:nvSpPr>
        <p:spPr>
          <a:xfrm>
            <a:off x="4710551" y="5406938"/>
            <a:ext cx="1226577" cy="307771"/>
          </a:xfrm>
          <a:prstGeom prst="rect">
            <a:avLst/>
          </a:prstGeom>
          <a:noFill/>
        </p:spPr>
        <p:txBody>
          <a:bodyPr wrap="square" lIns="91434" tIns="45717" rIns="91434" bIns="45717" rtlCol="0">
            <a:spAutoFit/>
          </a:bodyPr>
          <a:lstStyle/>
          <a:p>
            <a:pPr algn="ctr"/>
            <a:r>
              <a:rPr lang="en-US" sz="1400" dirty="0">
                <a:solidFill>
                  <a:srgbClr val="7F7F7F"/>
                </a:solidFill>
                <a:latin typeface="Proxima Nova" charset="0"/>
                <a:ea typeface="Proxima Nova" charset="0"/>
                <a:cs typeface="Proxima Nova" charset="0"/>
              </a:rPr>
              <a:t>MS Switches</a:t>
            </a:r>
          </a:p>
        </p:txBody>
      </p:sp>
      <p:sp>
        <p:nvSpPr>
          <p:cNvPr id="18" name="TextBox 17"/>
          <p:cNvSpPr txBox="1"/>
          <p:nvPr/>
        </p:nvSpPr>
        <p:spPr>
          <a:xfrm>
            <a:off x="2194261" y="5420700"/>
            <a:ext cx="2226017" cy="307771"/>
          </a:xfrm>
          <a:prstGeom prst="rect">
            <a:avLst/>
          </a:prstGeom>
          <a:noFill/>
        </p:spPr>
        <p:txBody>
          <a:bodyPr wrap="square" lIns="91434" tIns="45717" rIns="91434" bIns="45717" rtlCol="0">
            <a:spAutoFit/>
          </a:bodyPr>
          <a:lstStyle/>
          <a:p>
            <a:pPr algn="ctr"/>
            <a:r>
              <a:rPr lang="en-US" sz="1400" dirty="0">
                <a:solidFill>
                  <a:srgbClr val="FFFFFF">
                    <a:lumMod val="50000"/>
                  </a:srgbClr>
                </a:solidFill>
                <a:latin typeface="Proxima Nova" charset="0"/>
                <a:ea typeface="Proxima Nova" charset="0"/>
                <a:cs typeface="Proxima Nova" charset="0"/>
              </a:rPr>
              <a:t>MX Security Appliances</a:t>
            </a:r>
          </a:p>
        </p:txBody>
      </p:sp>
      <p:sp>
        <p:nvSpPr>
          <p:cNvPr id="20" name="TextBox 19"/>
          <p:cNvSpPr txBox="1"/>
          <p:nvPr/>
        </p:nvSpPr>
        <p:spPr>
          <a:xfrm>
            <a:off x="6522218" y="5420698"/>
            <a:ext cx="940357" cy="307771"/>
          </a:xfrm>
          <a:prstGeom prst="rect">
            <a:avLst/>
          </a:prstGeom>
          <a:noFill/>
        </p:spPr>
        <p:txBody>
          <a:bodyPr wrap="square" lIns="91434" tIns="45717" rIns="91434" bIns="45717" rtlCol="0">
            <a:spAutoFit/>
          </a:bodyPr>
          <a:lstStyle/>
          <a:p>
            <a:pPr algn="ctr"/>
            <a:r>
              <a:rPr lang="en-US" sz="1400" dirty="0">
                <a:solidFill>
                  <a:srgbClr val="7F7F7F"/>
                </a:solidFill>
                <a:latin typeface="Proxima Nova" charset="0"/>
                <a:ea typeface="Proxima Nova" charset="0"/>
                <a:cs typeface="Proxima Nova" charset="0"/>
              </a:rPr>
              <a:t>SM EMM</a:t>
            </a:r>
          </a:p>
        </p:txBody>
      </p:sp>
      <p:pic>
        <p:nvPicPr>
          <p:cNvPr id="26" name="Picture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79251" y="4432241"/>
            <a:ext cx="830841" cy="831273"/>
          </a:xfrm>
          <a:prstGeom prst="rect">
            <a:avLst/>
          </a:prstGeom>
        </p:spPr>
      </p:pic>
      <p:sp>
        <p:nvSpPr>
          <p:cNvPr id="24" name="TextBox 23"/>
          <p:cNvSpPr txBox="1"/>
          <p:nvPr/>
        </p:nvSpPr>
        <p:spPr>
          <a:xfrm>
            <a:off x="9792708" y="5406564"/>
            <a:ext cx="1949335" cy="316958"/>
          </a:xfrm>
          <a:prstGeom prst="rect">
            <a:avLst/>
          </a:prstGeom>
          <a:noFill/>
        </p:spPr>
        <p:txBody>
          <a:bodyPr wrap="square" lIns="91434" tIns="45717" rIns="91434" bIns="45717" rtlCol="0">
            <a:spAutoFit/>
          </a:bodyPr>
          <a:lstStyle/>
          <a:p>
            <a:pPr algn="ctr"/>
            <a:r>
              <a:rPr lang="en-US" sz="1400" dirty="0">
                <a:solidFill>
                  <a:srgbClr val="7F7F7F"/>
                </a:solidFill>
                <a:latin typeface="Proxima Nova" charset="0"/>
                <a:ea typeface="Proxima Nova" charset="0"/>
                <a:cs typeface="Proxima Nova" charset="0"/>
              </a:rPr>
              <a:t>MV Vision</a:t>
            </a:r>
          </a:p>
        </p:txBody>
      </p:sp>
      <p:pic>
        <p:nvPicPr>
          <p:cNvPr id="41" name="Picture 4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62866" y="4290888"/>
            <a:ext cx="1209021" cy="1149987"/>
          </a:xfrm>
          <a:prstGeom prst="rect">
            <a:avLst/>
          </a:prstGeom>
          <a:effectLst>
            <a:softEdge rad="228600"/>
          </a:effectLst>
        </p:spPr>
      </p:pic>
      <p:sp>
        <p:nvSpPr>
          <p:cNvPr id="42" name="TextBox 41"/>
          <p:cNvSpPr txBox="1"/>
          <p:nvPr/>
        </p:nvSpPr>
        <p:spPr>
          <a:xfrm>
            <a:off x="7904327" y="5420698"/>
            <a:ext cx="1876007" cy="307771"/>
          </a:xfrm>
          <a:prstGeom prst="rect">
            <a:avLst/>
          </a:prstGeom>
          <a:noFill/>
        </p:spPr>
        <p:txBody>
          <a:bodyPr wrap="square" lIns="91434" tIns="45717" rIns="91434" bIns="45717" rtlCol="0">
            <a:spAutoFit/>
          </a:bodyPr>
          <a:lstStyle/>
          <a:p>
            <a:pPr algn="ctr"/>
            <a:r>
              <a:rPr lang="en-US" sz="1400" dirty="0">
                <a:solidFill>
                  <a:srgbClr val="7F7F7F"/>
                </a:solidFill>
                <a:latin typeface="Proxima Nova" charset="0"/>
                <a:ea typeface="Proxima Nova" charset="0"/>
                <a:cs typeface="Proxima Nova" charset="0"/>
              </a:rPr>
              <a:t>MC Communications</a:t>
            </a:r>
          </a:p>
        </p:txBody>
      </p:sp>
      <p:sp>
        <p:nvSpPr>
          <p:cNvPr id="11" name="TextBox 10"/>
          <p:cNvSpPr txBox="1"/>
          <p:nvPr/>
        </p:nvSpPr>
        <p:spPr>
          <a:xfrm>
            <a:off x="4217477" y="6092432"/>
            <a:ext cx="3583615" cy="430881"/>
          </a:xfrm>
          <a:prstGeom prst="rect">
            <a:avLst/>
          </a:prstGeom>
          <a:noFill/>
          <a:ln>
            <a:noFill/>
          </a:ln>
        </p:spPr>
        <p:txBody>
          <a:bodyPr wrap="square" lIns="91434" tIns="45717" rIns="91434" bIns="45717" rtlCol="0">
            <a:spAutoFit/>
          </a:bodyPr>
          <a:lstStyle/>
          <a:p>
            <a:pPr algn="ctr">
              <a:spcAft>
                <a:spcPts val="600"/>
              </a:spcAft>
            </a:pPr>
            <a:r>
              <a:rPr lang="en-US" sz="2200" dirty="0">
                <a:solidFill>
                  <a:srgbClr val="FFFFFF">
                    <a:lumMod val="65000"/>
                  </a:srgbClr>
                </a:solidFill>
                <a:latin typeface="Proxima Nova" charset="0"/>
                <a:ea typeface="Proxima Nova" charset="0"/>
                <a:cs typeface="Proxima Nova" charset="0"/>
              </a:rPr>
              <a:t>CLOUD MANAGED IT</a:t>
            </a:r>
          </a:p>
        </p:txBody>
      </p:sp>
      <p:cxnSp>
        <p:nvCxnSpPr>
          <p:cNvPr id="37" name="Straight Arrow Connector 36"/>
          <p:cNvCxnSpPr/>
          <p:nvPr/>
        </p:nvCxnSpPr>
        <p:spPr bwMode="auto">
          <a:xfrm>
            <a:off x="667868" y="5910450"/>
            <a:ext cx="10905036" cy="0"/>
          </a:xfrm>
          <a:prstGeom prst="straightConnector1">
            <a:avLst/>
          </a:prstGeom>
          <a:solidFill>
            <a:schemeClr val="accent1"/>
          </a:solidFill>
          <a:ln w="114300" cap="flat" cmpd="sng" algn="ctr">
            <a:gradFill>
              <a:gsLst>
                <a:gs pos="49000">
                  <a:srgbClr val="CFCFCF"/>
                </a:gs>
                <a:gs pos="0">
                  <a:schemeClr val="bg1"/>
                </a:gs>
                <a:gs pos="100000">
                  <a:schemeClr val="bg1">
                    <a:lumMod val="75000"/>
                  </a:schemeClr>
                </a:gs>
              </a:gsLst>
              <a:lin ang="0" scaled="0"/>
            </a:gradFill>
            <a:prstDash val="solid"/>
            <a:round/>
            <a:headEnd type="none" w="med" len="med"/>
            <a:tailEnd type="triangle" w="sm" len="sm"/>
          </a:ln>
          <a:effectLst/>
        </p:spPr>
      </p:cxnSp>
      <p:pic>
        <p:nvPicPr>
          <p:cNvPr id="21" name="Picture 20"/>
          <p:cNvPicPr>
            <a:picLocks noChangeAspect="1"/>
          </p:cNvPicPr>
          <p:nvPr/>
        </p:nvPicPr>
        <p:blipFill>
          <a:blip r:embed="rId7" cstate="print">
            <a:alphaModFix/>
            <a:extLst>
              <a:ext uri="{28A0092B-C50C-407E-A947-70E740481C1C}">
                <a14:useLocalDpi xmlns:a14="http://schemas.microsoft.com/office/drawing/2010/main"/>
              </a:ext>
            </a:extLst>
          </a:blip>
          <a:stretch>
            <a:fillRect/>
          </a:stretch>
        </p:blipFill>
        <p:spPr>
          <a:xfrm>
            <a:off x="2606293" y="4238220"/>
            <a:ext cx="1404368" cy="1056014"/>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28444" y="4527132"/>
            <a:ext cx="1533022" cy="767103"/>
          </a:xfrm>
          <a:prstGeom prst="rect">
            <a:avLst/>
          </a:prstGeom>
        </p:spPr>
      </p:pic>
      <p:grpSp>
        <p:nvGrpSpPr>
          <p:cNvPr id="23" name="Group 22"/>
          <p:cNvGrpSpPr/>
          <p:nvPr/>
        </p:nvGrpSpPr>
        <p:grpSpPr>
          <a:xfrm>
            <a:off x="797636" y="4471492"/>
            <a:ext cx="1113865" cy="719341"/>
            <a:chOff x="765305" y="1410514"/>
            <a:chExt cx="4691203" cy="3029606"/>
          </a:xfrm>
        </p:grpSpPr>
        <p:pic>
          <p:nvPicPr>
            <p:cNvPr id="28" name="Picture 2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65305" y="1410514"/>
              <a:ext cx="2423685" cy="3029606"/>
            </a:xfrm>
            <a:prstGeom prst="rect">
              <a:avLst/>
            </a:prstGeom>
          </p:spPr>
        </p:pic>
        <p:pic>
          <p:nvPicPr>
            <p:cNvPr id="29" name="Picture 28" descr="mr32_cropped.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333692" y="2496290"/>
              <a:ext cx="3122816" cy="1914160"/>
            </a:xfrm>
            <a:prstGeom prst="rect">
              <a:avLst/>
            </a:prstGeom>
            <a:effectLst>
              <a:outerShdw blurRad="663575" dir="10440000" sx="91000" sy="91000" algn="tl" rotWithShape="0">
                <a:srgbClr val="000000">
                  <a:alpha val="14000"/>
                </a:srgbClr>
              </a:outerShdw>
            </a:effectLst>
          </p:spPr>
        </p:pic>
      </p:grpSp>
      <p:pic>
        <p:nvPicPr>
          <p:cNvPr id="31" name="Picture 30"/>
          <p:cNvPicPr>
            <a:picLocks noChangeAspect="1"/>
          </p:cNvPicPr>
          <p:nvPr/>
        </p:nvPicPr>
        <p:blipFill rotWithShape="1">
          <a:blip r:embed="rId11" cstate="email">
            <a:extLst>
              <a:ext uri="{28A0092B-C50C-407E-A947-70E740481C1C}">
                <a14:useLocalDpi xmlns:a14="http://schemas.microsoft.com/office/drawing/2010/main" val="0"/>
              </a:ext>
            </a:extLst>
          </a:blip>
          <a:srcRect l="21518" t="28511" r="25226" b="23319"/>
          <a:stretch/>
        </p:blipFill>
        <p:spPr>
          <a:xfrm>
            <a:off x="8083222" y="4519507"/>
            <a:ext cx="1518214" cy="874068"/>
          </a:xfrm>
          <a:prstGeom prst="rect">
            <a:avLst/>
          </a:prstGeom>
        </p:spPr>
      </p:pic>
    </p:spTree>
    <p:extLst>
      <p:ext uri="{BB962C8B-B14F-4D97-AF65-F5344CB8AC3E}">
        <p14:creationId xmlns:p14="http://schemas.microsoft.com/office/powerpoint/2010/main" val="2983272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Tree>
    <p:extLst>
      <p:ext uri="{BB962C8B-B14F-4D97-AF65-F5344CB8AC3E}">
        <p14:creationId xmlns:p14="http://schemas.microsoft.com/office/powerpoint/2010/main" val="101378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6DB344"/>
                </a:solidFill>
                <a:latin typeface="Proxima Nova Light" charset="0"/>
                <a:ea typeface="Proxima Nova Light" charset="0"/>
                <a:cs typeface="Proxima Nova Light" charset="0"/>
              </a:rPr>
              <a:t>Cloud-managed networking architecture</a:t>
            </a:r>
          </a:p>
        </p:txBody>
      </p:sp>
      <p:sp>
        <p:nvSpPr>
          <p:cNvPr id="10" name="Rectangle 9"/>
          <p:cNvSpPr/>
          <p:nvPr/>
        </p:nvSpPr>
        <p:spPr>
          <a:xfrm>
            <a:off x="8099982" y="2070060"/>
            <a:ext cx="3646047" cy="3046988"/>
          </a:xfrm>
          <a:prstGeom prst="rect">
            <a:avLst/>
          </a:prstGeom>
        </p:spPr>
        <p:txBody>
          <a:bodyPr wrap="square">
            <a:spAutoFit/>
          </a:bodyPr>
          <a:lstStyle/>
          <a:p>
            <a:pPr>
              <a:spcAft>
                <a:spcPts val="3600"/>
              </a:spcAft>
            </a:pPr>
            <a:r>
              <a:rPr lang="en-US" sz="2200" dirty="0">
                <a:solidFill>
                  <a:srgbClr val="505153"/>
                </a:solidFill>
                <a:latin typeface="Proxima Nova" charset="0"/>
                <a:ea typeface="Proxima Nova" charset="0"/>
                <a:cs typeface="Proxima Nova" charset="0"/>
              </a:rPr>
              <a:t>Network endpoints securely connected to the cloud</a:t>
            </a:r>
          </a:p>
          <a:p>
            <a:pPr>
              <a:spcAft>
                <a:spcPts val="3600"/>
              </a:spcAft>
            </a:pPr>
            <a:r>
              <a:rPr lang="en-US" sz="2200" dirty="0">
                <a:solidFill>
                  <a:srgbClr val="505153"/>
                </a:solidFill>
                <a:latin typeface="Proxima Nova" charset="0"/>
                <a:ea typeface="Proxima Nova" charset="0"/>
                <a:cs typeface="Proxima Nova" charset="0"/>
              </a:rPr>
              <a:t>Cloud-hosted centralized management platform</a:t>
            </a:r>
          </a:p>
          <a:p>
            <a:pPr>
              <a:spcAft>
                <a:spcPts val="3600"/>
              </a:spcAft>
            </a:pPr>
            <a:r>
              <a:rPr lang="en-US" sz="2200" dirty="0">
                <a:solidFill>
                  <a:srgbClr val="505153"/>
                </a:solidFill>
                <a:latin typeface="Proxima Nova" charset="0"/>
                <a:ea typeface="Proxima Nova" charset="0"/>
                <a:cs typeface="Proxima Nova" charset="0"/>
              </a:rPr>
              <a:t>Intuitive browser-based dashboard</a:t>
            </a:r>
          </a:p>
        </p:txBody>
      </p:sp>
      <p:cxnSp>
        <p:nvCxnSpPr>
          <p:cNvPr id="3" name="Straight Connector 2"/>
          <p:cNvCxnSpPr/>
          <p:nvPr/>
        </p:nvCxnSpPr>
        <p:spPr>
          <a:xfrm>
            <a:off x="8193701" y="3012958"/>
            <a:ext cx="3458606"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193701" y="4166028"/>
            <a:ext cx="3458606"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307777" y="1539487"/>
            <a:ext cx="7230944" cy="4108137"/>
            <a:chOff x="306189" y="1539486"/>
            <a:chExt cx="7230944" cy="4108137"/>
          </a:xfrm>
        </p:grpSpPr>
        <p:pic>
          <p:nvPicPr>
            <p:cNvPr id="7" name="Picture 6" descr="meraki_architecture_illustratio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6189" y="1539486"/>
              <a:ext cx="7230944" cy="41081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4018" y="3925455"/>
              <a:ext cx="2170111" cy="1515168"/>
            </a:xfrm>
            <a:prstGeom prst="rect">
              <a:avLst/>
            </a:prstGeom>
          </p:spPr>
        </p:pic>
      </p:grpSp>
    </p:spTree>
    <p:extLst>
      <p:ext uri="{BB962C8B-B14F-4D97-AF65-F5344CB8AC3E}">
        <p14:creationId xmlns:p14="http://schemas.microsoft.com/office/powerpoint/2010/main" val="80349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solidFill>
                <a:latin typeface="Proxima Nova Light" charset="0"/>
                <a:ea typeface="Proxima Nova Light" charset="0"/>
                <a:cs typeface="Proxima Nova Light" charset="0"/>
              </a:rPr>
              <a:t>Benefits of a Cloud-based solution</a:t>
            </a:r>
          </a:p>
        </p:txBody>
      </p:sp>
      <p:sp>
        <p:nvSpPr>
          <p:cNvPr id="3" name="Content Placeholder 2"/>
          <p:cNvSpPr>
            <a:spLocks noGrp="1"/>
          </p:cNvSpPr>
          <p:nvPr>
            <p:ph type="body" sz="quarter" idx="4294967295"/>
          </p:nvPr>
        </p:nvSpPr>
        <p:spPr>
          <a:xfrm>
            <a:off x="307778" y="925514"/>
            <a:ext cx="7999413" cy="5386387"/>
          </a:xfrm>
        </p:spPr>
        <p:txBody>
          <a:bodyPr/>
          <a:lstStyle/>
          <a:p>
            <a:pPr marL="0" indent="0">
              <a:spcBef>
                <a:spcPts val="2400"/>
              </a:spcBef>
              <a:buNone/>
            </a:pPr>
            <a:r>
              <a:rPr lang="en-US" b="1" dirty="0">
                <a:solidFill>
                  <a:srgbClr val="505153"/>
                </a:solidFill>
              </a:rPr>
              <a:t>Scalable</a:t>
            </a:r>
          </a:p>
          <a:p>
            <a:pPr marL="119063" lvl="1"/>
            <a:r>
              <a:rPr lang="en-US" sz="1600" dirty="0">
                <a:solidFill>
                  <a:srgbClr val="7F7F7F"/>
                </a:solidFill>
              </a:rPr>
              <a:t>Unlimited throughput, no bottlenecks</a:t>
            </a:r>
          </a:p>
          <a:p>
            <a:pPr marL="119063" lvl="1"/>
            <a:r>
              <a:rPr lang="en-US" sz="1600" dirty="0">
                <a:solidFill>
                  <a:srgbClr val="7F7F7F"/>
                </a:solidFill>
              </a:rPr>
              <a:t>Add devices or sites in minutes</a:t>
            </a:r>
          </a:p>
          <a:p>
            <a:pPr marL="0" indent="0">
              <a:spcBef>
                <a:spcPts val="1800"/>
              </a:spcBef>
              <a:buNone/>
            </a:pPr>
            <a:r>
              <a:rPr lang="en-US" b="1" dirty="0">
                <a:solidFill>
                  <a:srgbClr val="505153"/>
                </a:solidFill>
              </a:rPr>
              <a:t>Reliable</a:t>
            </a:r>
          </a:p>
          <a:p>
            <a:pPr marL="119063" lvl="1"/>
            <a:r>
              <a:rPr lang="en-US" sz="1600" dirty="0">
                <a:solidFill>
                  <a:srgbClr val="7F7F7F"/>
                </a:solidFill>
              </a:rPr>
              <a:t>Highly available cloud with multiple datacenters</a:t>
            </a:r>
          </a:p>
          <a:p>
            <a:pPr marL="119063" lvl="1"/>
            <a:r>
              <a:rPr lang="en-US" sz="1600" dirty="0">
                <a:solidFill>
                  <a:srgbClr val="7F7F7F"/>
                </a:solidFill>
              </a:rPr>
              <a:t>Network functions even if connection to cloud is interrupted</a:t>
            </a:r>
          </a:p>
          <a:p>
            <a:pPr marL="0" indent="0">
              <a:spcBef>
                <a:spcPts val="1800"/>
              </a:spcBef>
              <a:buNone/>
            </a:pPr>
            <a:r>
              <a:rPr lang="en-US" b="1" dirty="0" smtClean="0">
                <a:solidFill>
                  <a:srgbClr val="505153"/>
                </a:solidFill>
              </a:rPr>
              <a:t>Secure</a:t>
            </a:r>
          </a:p>
          <a:p>
            <a:pPr marL="119063" lvl="1"/>
            <a:r>
              <a:rPr lang="en-US" sz="1600" dirty="0">
                <a:solidFill>
                  <a:srgbClr val="7F7F7F"/>
                </a:solidFill>
              </a:rPr>
              <a:t>No user traffic passes through cloud (out-of-band control plane)</a:t>
            </a:r>
          </a:p>
          <a:p>
            <a:pPr marL="119063" lvl="1"/>
            <a:r>
              <a:rPr lang="en-US" sz="1600" dirty="0">
                <a:solidFill>
                  <a:srgbClr val="7F7F7F"/>
                </a:solidFill>
              </a:rPr>
              <a:t>Two-factor authentication and role-based administration</a:t>
            </a:r>
          </a:p>
          <a:p>
            <a:pPr marL="119063" lvl="1"/>
            <a:r>
              <a:rPr lang="en-US" sz="1600" dirty="0">
                <a:solidFill>
                  <a:srgbClr val="7F7F7F"/>
                </a:solidFill>
              </a:rPr>
              <a:t>Fully HIPAA / PCI compliant (level 1 certified)</a:t>
            </a:r>
          </a:p>
          <a:p>
            <a:pPr marL="119063" lvl="1"/>
            <a:r>
              <a:rPr lang="en-US" sz="1600" dirty="0">
                <a:solidFill>
                  <a:srgbClr val="7F7F7F"/>
                </a:solidFill>
              </a:rPr>
              <a:t>3rd party security audits, daily penetration testing</a:t>
            </a:r>
          </a:p>
          <a:p>
            <a:pPr marL="119063" lvl="1"/>
            <a:r>
              <a:rPr lang="en-US" sz="1600" dirty="0">
                <a:solidFill>
                  <a:srgbClr val="7F7F7F"/>
                </a:solidFill>
              </a:rPr>
              <a:t>Reliability and security information at </a:t>
            </a:r>
            <a:r>
              <a:rPr lang="en-US" sz="1600" dirty="0">
                <a:solidFill>
                  <a:schemeClr val="tx1"/>
                </a:solidFill>
              </a:rPr>
              <a:t>meraki.cisco.com/trust</a:t>
            </a:r>
          </a:p>
          <a:p>
            <a:pPr marL="0" indent="0">
              <a:spcBef>
                <a:spcPts val="1800"/>
              </a:spcBef>
              <a:buNone/>
            </a:pPr>
            <a:r>
              <a:rPr lang="en-US" b="1" dirty="0">
                <a:solidFill>
                  <a:srgbClr val="505153"/>
                </a:solidFill>
              </a:rPr>
              <a:t>Future-proof</a:t>
            </a:r>
          </a:p>
          <a:p>
            <a:pPr marL="119063" lvl="1"/>
            <a:r>
              <a:rPr lang="en-US" sz="1600" dirty="0">
                <a:solidFill>
                  <a:srgbClr val="7F7F7F"/>
                </a:solidFill>
              </a:rPr>
              <a:t>New features pushed through firmware, guided by customer feedback</a:t>
            </a:r>
          </a:p>
          <a:p>
            <a:pPr marL="119063" lvl="1"/>
            <a:r>
              <a:rPr lang="en-US" sz="1600" dirty="0">
                <a:solidFill>
                  <a:srgbClr val="7F7F7F"/>
                </a:solidFill>
              </a:rPr>
              <a:t>Automatic firmware and security updates (user-scheduled)</a:t>
            </a:r>
            <a:endParaRPr lang="en-US" sz="1600" i="1" dirty="0">
              <a:solidFill>
                <a:srgbClr val="7F7F7F"/>
              </a:solidFill>
            </a:endParaRPr>
          </a:p>
        </p:txBody>
      </p:sp>
      <p:pic>
        <p:nvPicPr>
          <p:cNvPr id="9" name="Picture 8" descr="data_flow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80382" y="544041"/>
            <a:ext cx="3923371" cy="563534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18796" y="4694140"/>
            <a:ext cx="1013898" cy="328026"/>
          </a:xfrm>
          <a:prstGeom prst="rect">
            <a:avLst/>
          </a:prstGeom>
        </p:spPr>
      </p:pic>
    </p:spTree>
    <p:extLst>
      <p:ext uri="{BB962C8B-B14F-4D97-AF65-F5344CB8AC3E}">
        <p14:creationId xmlns:p14="http://schemas.microsoft.com/office/powerpoint/2010/main" val="2689289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6DB344"/>
                </a:solidFill>
                <a:latin typeface="Proxima Nova Light" charset="0"/>
                <a:ea typeface="Proxima Nova Light" charset="0"/>
                <a:cs typeface="Proxima Nova Light" charset="0"/>
              </a:rPr>
              <a:t>The Meraki full stack: a new and unique value proposition</a:t>
            </a:r>
          </a:p>
        </p:txBody>
      </p:sp>
      <p:sp>
        <p:nvSpPr>
          <p:cNvPr id="90" name="Rectangle 89"/>
          <p:cNvSpPr/>
          <p:nvPr/>
        </p:nvSpPr>
        <p:spPr>
          <a:xfrm>
            <a:off x="307860" y="3214488"/>
            <a:ext cx="4237533" cy="923330"/>
          </a:xfrm>
          <a:prstGeom prst="rect">
            <a:avLst/>
          </a:prstGeom>
        </p:spPr>
        <p:txBody>
          <a:bodyPr wrap="square">
            <a:spAutoFit/>
          </a:bodyPr>
          <a:lstStyle/>
          <a:p>
            <a:pPr>
              <a:spcAft>
                <a:spcPts val="3600"/>
              </a:spcAft>
            </a:pPr>
            <a:r>
              <a:rPr lang="en-US" dirty="0">
                <a:solidFill>
                  <a:srgbClr val="505153"/>
                </a:solidFill>
                <a:latin typeface="Proxima Nova" charset="0"/>
                <a:ea typeface="Proxima Nova" charset="0"/>
                <a:cs typeface="Proxima Nova" charset="0"/>
              </a:rPr>
              <a:t>Manage and monitor those networks with robust analytics from a </a:t>
            </a:r>
            <a:r>
              <a:rPr lang="en-US" b="1" dirty="0">
                <a:solidFill>
                  <a:srgbClr val="505153"/>
                </a:solidFill>
                <a:latin typeface="Proxima Nova" charset="0"/>
                <a:ea typeface="Proxima Nova" charset="0"/>
                <a:cs typeface="Proxima Nova" charset="0"/>
              </a:rPr>
              <a:t>single pane of glass</a:t>
            </a:r>
          </a:p>
        </p:txBody>
      </p:sp>
      <p:sp>
        <p:nvSpPr>
          <p:cNvPr id="91" name="Rectangle 90"/>
          <p:cNvSpPr/>
          <p:nvPr/>
        </p:nvSpPr>
        <p:spPr>
          <a:xfrm>
            <a:off x="307860" y="4666395"/>
            <a:ext cx="4237533" cy="923330"/>
          </a:xfrm>
          <a:prstGeom prst="rect">
            <a:avLst/>
          </a:prstGeom>
        </p:spPr>
        <p:txBody>
          <a:bodyPr wrap="square">
            <a:spAutoFit/>
          </a:bodyPr>
          <a:lstStyle/>
          <a:p>
            <a:pPr>
              <a:spcAft>
                <a:spcPts val="3600"/>
              </a:spcAft>
            </a:pPr>
            <a:r>
              <a:rPr lang="en-US" dirty="0">
                <a:solidFill>
                  <a:srgbClr val="505153"/>
                </a:solidFill>
                <a:latin typeface="Proxima Nova" charset="0"/>
                <a:ea typeface="Proxima Nova" charset="0"/>
                <a:cs typeface="Proxima Nova" charset="0"/>
              </a:rPr>
              <a:t>Reduce administrative overhead with </a:t>
            </a:r>
            <a:r>
              <a:rPr lang="en-US" b="1" dirty="0">
                <a:solidFill>
                  <a:srgbClr val="505153"/>
                </a:solidFill>
                <a:latin typeface="Proxima Nova" charset="0"/>
                <a:ea typeface="Proxima Nova" charset="0"/>
                <a:cs typeface="Proxima Nova" charset="0"/>
              </a:rPr>
              <a:t>simple all-inclusive licensing </a:t>
            </a:r>
            <a:r>
              <a:rPr lang="en-US" dirty="0">
                <a:solidFill>
                  <a:srgbClr val="505153"/>
                </a:solidFill>
                <a:latin typeface="Proxima Nova" charset="0"/>
                <a:ea typeface="Proxima Nova" charset="0"/>
                <a:cs typeface="Proxima Nova" charset="0"/>
              </a:rPr>
              <a:t>models and tools</a:t>
            </a:r>
          </a:p>
        </p:txBody>
      </p:sp>
      <p:sp>
        <p:nvSpPr>
          <p:cNvPr id="92" name="Rectangle 91"/>
          <p:cNvSpPr/>
          <p:nvPr/>
        </p:nvSpPr>
        <p:spPr>
          <a:xfrm>
            <a:off x="307861" y="1768246"/>
            <a:ext cx="4052597" cy="923330"/>
          </a:xfrm>
          <a:prstGeom prst="rect">
            <a:avLst/>
          </a:prstGeom>
        </p:spPr>
        <p:txBody>
          <a:bodyPr wrap="square">
            <a:spAutoFit/>
          </a:bodyPr>
          <a:lstStyle/>
          <a:p>
            <a:pPr>
              <a:spcAft>
                <a:spcPts val="3600"/>
              </a:spcAft>
            </a:pPr>
            <a:r>
              <a:rPr lang="en-US" b="1" dirty="0">
                <a:solidFill>
                  <a:srgbClr val="505153"/>
                </a:solidFill>
                <a:latin typeface="Proxima Nova" charset="0"/>
                <a:ea typeface="Proxima Nova" charset="0"/>
                <a:cs typeface="Proxima Nova" charset="0"/>
              </a:rPr>
              <a:t>Deploy</a:t>
            </a:r>
            <a:r>
              <a:rPr lang="en-US" dirty="0">
                <a:solidFill>
                  <a:srgbClr val="505153"/>
                </a:solidFill>
                <a:latin typeface="Proxima Nova" charset="0"/>
                <a:ea typeface="Proxima Nova" charset="0"/>
                <a:cs typeface="Proxima Nova" charset="0"/>
              </a:rPr>
              <a:t> and grow networks at branch locations or large campuses </a:t>
            </a:r>
            <a:r>
              <a:rPr lang="en-US" b="1" dirty="0">
                <a:solidFill>
                  <a:srgbClr val="505153"/>
                </a:solidFill>
                <a:latin typeface="Proxima Nova" charset="0"/>
                <a:ea typeface="Proxima Nova" charset="0"/>
                <a:cs typeface="Proxima Nova" charset="0"/>
              </a:rPr>
              <a:t>easily and rapidly</a:t>
            </a:r>
          </a:p>
        </p:txBody>
      </p:sp>
      <p:cxnSp>
        <p:nvCxnSpPr>
          <p:cNvPr id="99" name="Straight Connector 98"/>
          <p:cNvCxnSpPr/>
          <p:nvPr/>
        </p:nvCxnSpPr>
        <p:spPr>
          <a:xfrm>
            <a:off x="1444497" y="2883637"/>
            <a:ext cx="1964257" cy="1848"/>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444496" y="4334104"/>
            <a:ext cx="1964257" cy="1848"/>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755358" y="1137096"/>
            <a:ext cx="6993732" cy="5203788"/>
            <a:chOff x="4753770" y="1137096"/>
            <a:chExt cx="6993732" cy="5203788"/>
          </a:xfrm>
        </p:grpSpPr>
        <p:grpSp>
          <p:nvGrpSpPr>
            <p:cNvPr id="86" name="Group 85"/>
            <p:cNvGrpSpPr>
              <a:grpSpLocks noChangeAspect="1"/>
            </p:cNvGrpSpPr>
            <p:nvPr/>
          </p:nvGrpSpPr>
          <p:grpSpPr>
            <a:xfrm>
              <a:off x="6460182" y="1137096"/>
              <a:ext cx="3580908" cy="1554480"/>
              <a:chOff x="1552264" y="1337507"/>
              <a:chExt cx="9078643" cy="3941064"/>
            </a:xfrm>
          </p:grpSpPr>
          <p:pic>
            <p:nvPicPr>
              <p:cNvPr id="87" name="Picture 86" descr="perspective_backgroun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2264" y="1337507"/>
                <a:ext cx="9078643" cy="3941064"/>
              </a:xfrm>
              <a:prstGeom prst="rect">
                <a:avLst/>
              </a:prstGeom>
            </p:spPr>
          </p:pic>
          <p:pic>
            <p:nvPicPr>
              <p:cNvPr id="88" name="Picture 87" descr="org_overvie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1696" y="1339776"/>
                <a:ext cx="6157739" cy="3938795"/>
              </a:xfrm>
              <a:prstGeom prst="rect">
                <a:avLst/>
              </a:prstGeom>
              <a:effectLst>
                <a:reflection blurRad="6350" stA="41000" endA="300" endPos="18000" dir="5400000" sy="-100000" algn="bl" rotWithShape="0"/>
              </a:effectLst>
            </p:spPr>
          </p:pic>
        </p:grpSp>
        <p:pic>
          <p:nvPicPr>
            <p:cNvPr id="89" name="Picture 8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53770" y="2957604"/>
              <a:ext cx="6993732" cy="3383280"/>
            </a:xfrm>
            <a:prstGeom prst="rect">
              <a:avLst/>
            </a:prstGeom>
          </p:spPr>
        </p:pic>
        <p:cxnSp>
          <p:nvCxnSpPr>
            <p:cNvPr id="93" name="Straight Connector 92"/>
            <p:cNvCxnSpPr/>
            <p:nvPr/>
          </p:nvCxnSpPr>
          <p:spPr>
            <a:xfrm flipV="1">
              <a:off x="5342071" y="2691576"/>
              <a:ext cx="2939717" cy="12108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326418" y="2691576"/>
              <a:ext cx="1955370" cy="109048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798090" y="2691576"/>
              <a:ext cx="1483698" cy="254359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181936" y="2691576"/>
              <a:ext cx="99852" cy="773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281788" y="2691576"/>
              <a:ext cx="2618228" cy="109048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281788" y="2691576"/>
              <a:ext cx="2892049" cy="28088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1" name="Picture 100" descr="green_drople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14623" y="3782062"/>
              <a:ext cx="254895" cy="411753"/>
            </a:xfrm>
            <a:prstGeom prst="rect">
              <a:avLst/>
            </a:prstGeom>
            <a:effectLst>
              <a:glow rad="127000">
                <a:schemeClr val="bg1">
                  <a:lumMod val="85000"/>
                  <a:alpha val="36000"/>
                </a:schemeClr>
              </a:glow>
            </a:effectLst>
          </p:spPr>
        </p:pic>
        <p:pic>
          <p:nvPicPr>
            <p:cNvPr id="102" name="Picture 101" descr="green_drople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77018" y="3625029"/>
              <a:ext cx="254895" cy="411753"/>
            </a:xfrm>
            <a:prstGeom prst="rect">
              <a:avLst/>
            </a:prstGeom>
            <a:effectLst>
              <a:glow rad="127000">
                <a:schemeClr val="bg1">
                  <a:lumMod val="85000"/>
                  <a:alpha val="36000"/>
                </a:schemeClr>
              </a:glow>
            </a:effectLst>
          </p:spPr>
        </p:pic>
        <p:pic>
          <p:nvPicPr>
            <p:cNvPr id="103" name="Picture 102" descr="green_drople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66735" y="5029294"/>
              <a:ext cx="254895" cy="411753"/>
            </a:xfrm>
            <a:prstGeom prst="rect">
              <a:avLst/>
            </a:prstGeom>
            <a:effectLst>
              <a:glow rad="127000">
                <a:schemeClr val="bg1">
                  <a:lumMod val="85000"/>
                  <a:alpha val="36000"/>
                </a:schemeClr>
              </a:glow>
            </a:effectLst>
          </p:spPr>
        </p:pic>
        <p:pic>
          <p:nvPicPr>
            <p:cNvPr id="104" name="Picture 103" descr="green_drople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75741" y="3222066"/>
              <a:ext cx="254895" cy="411753"/>
            </a:xfrm>
            <a:prstGeom prst="rect">
              <a:avLst/>
            </a:prstGeom>
            <a:effectLst>
              <a:glow rad="127000">
                <a:schemeClr val="bg1">
                  <a:lumMod val="85000"/>
                  <a:alpha val="36000"/>
                </a:schemeClr>
              </a:glow>
            </a:effectLst>
          </p:spPr>
        </p:pic>
        <p:pic>
          <p:nvPicPr>
            <p:cNvPr id="105" name="Picture 104" descr="green_drople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095237" y="5391003"/>
              <a:ext cx="254895" cy="411753"/>
            </a:xfrm>
            <a:prstGeom prst="rect">
              <a:avLst/>
            </a:prstGeom>
            <a:effectLst>
              <a:glow rad="127000">
                <a:schemeClr val="bg1">
                  <a:lumMod val="85000"/>
                  <a:alpha val="36000"/>
                </a:schemeClr>
              </a:glow>
            </a:effectLst>
          </p:spPr>
        </p:pic>
        <p:pic>
          <p:nvPicPr>
            <p:cNvPr id="106" name="Picture 105" descr="green_drople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26744" y="3642605"/>
              <a:ext cx="254895" cy="411753"/>
            </a:xfrm>
            <a:prstGeom prst="rect">
              <a:avLst/>
            </a:prstGeom>
            <a:effectLst>
              <a:glow rad="127000">
                <a:schemeClr val="bg1">
                  <a:lumMod val="85000"/>
                  <a:alpha val="36000"/>
                </a:schemeClr>
              </a:glow>
            </a:effectLst>
          </p:spPr>
        </p:pic>
      </p:grpSp>
    </p:spTree>
    <p:extLst>
      <p:ext uri="{BB962C8B-B14F-4D97-AF65-F5344CB8AC3E}">
        <p14:creationId xmlns:p14="http://schemas.microsoft.com/office/powerpoint/2010/main" val="155352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09458" y="1100785"/>
            <a:ext cx="11027891" cy="533400"/>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i="0" kern="1200">
                <a:solidFill>
                  <a:srgbClr val="69B733"/>
                </a:solidFill>
                <a:latin typeface="Helvetica Neue Light"/>
                <a:ea typeface="+mj-ea"/>
                <a:cs typeface="Helvetica Neue Light"/>
              </a:defRPr>
            </a:lvl1pPr>
          </a:lstStyle>
          <a:p>
            <a:r>
              <a:rPr lang="en-US" sz="4000" b="0" dirty="0">
                <a:latin typeface="Proxima Nova Light" charset="0"/>
                <a:ea typeface="Proxima Nova Light" charset="0"/>
                <a:cs typeface="Proxima Nova Light" charset="0"/>
              </a:rPr>
              <a:t>Cisco Meraki MX security appliances</a:t>
            </a:r>
          </a:p>
        </p:txBody>
      </p:sp>
      <p:sp>
        <p:nvSpPr>
          <p:cNvPr id="9" name="Subtitle 4"/>
          <p:cNvSpPr txBox="1">
            <a:spLocks/>
          </p:cNvSpPr>
          <p:nvPr/>
        </p:nvSpPr>
        <p:spPr>
          <a:xfrm>
            <a:off x="509458" y="1755775"/>
            <a:ext cx="10360501" cy="533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505153"/>
                </a:solidFill>
                <a:latin typeface="Proxima Nova Light" charset="0"/>
                <a:ea typeface="Proxima Nova Light" charset="0"/>
                <a:cs typeface="Proxima Nova Light" charset="0"/>
              </a:rPr>
              <a:t>Product Overview</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4211" y="3840793"/>
            <a:ext cx="9766407" cy="1386117"/>
          </a:xfrm>
          <a:prstGeom prst="rect">
            <a:avLst/>
          </a:prstGeom>
        </p:spPr>
      </p:pic>
    </p:spTree>
    <p:extLst>
      <p:ext uri="{BB962C8B-B14F-4D97-AF65-F5344CB8AC3E}">
        <p14:creationId xmlns:p14="http://schemas.microsoft.com/office/powerpoint/2010/main" val="333643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494604" y="1075764"/>
            <a:ext cx="4848257" cy="3645647"/>
          </a:xfrm>
          <a:prstGeom prst="rect">
            <a:avLst/>
          </a:prstGeom>
        </p:spPr>
      </p:pic>
      <p:sp>
        <p:nvSpPr>
          <p:cNvPr id="2" name="Title 1"/>
          <p:cNvSpPr>
            <a:spLocks noGrp="1"/>
          </p:cNvSpPr>
          <p:nvPr>
            <p:ph type="title"/>
          </p:nvPr>
        </p:nvSpPr>
        <p:spPr/>
        <p:txBody>
          <a:bodyPr/>
          <a:lstStyle/>
          <a:p>
            <a:r>
              <a:rPr lang="en-US" sz="3200" dirty="0">
                <a:solidFill>
                  <a:schemeClr val="tx2"/>
                </a:solidFill>
                <a:latin typeface="Proxima Nova Light" charset="0"/>
                <a:ea typeface="Proxima Nova Light" charset="0"/>
                <a:cs typeface="Proxima Nova Light" charset="0"/>
              </a:rPr>
              <a:t>MX security appliances</a:t>
            </a:r>
          </a:p>
        </p:txBody>
      </p:sp>
      <p:sp>
        <p:nvSpPr>
          <p:cNvPr id="3" name="Content Placeholder 2"/>
          <p:cNvSpPr>
            <a:spLocks noGrp="1"/>
          </p:cNvSpPr>
          <p:nvPr>
            <p:ph type="body" sz="quarter" idx="10"/>
          </p:nvPr>
        </p:nvSpPr>
        <p:spPr>
          <a:xfrm>
            <a:off x="349274" y="5098840"/>
            <a:ext cx="11482048" cy="1124087"/>
          </a:xfrm>
        </p:spPr>
        <p:txBody>
          <a:bodyPr/>
          <a:lstStyle/>
          <a:p>
            <a:pPr>
              <a:spcBef>
                <a:spcPts val="1200"/>
              </a:spcBef>
            </a:pPr>
            <a:r>
              <a:rPr lang="en-US" dirty="0">
                <a:solidFill>
                  <a:srgbClr val="505153"/>
                </a:solidFill>
              </a:rPr>
              <a:t>A complete unified threat management solution</a:t>
            </a:r>
          </a:p>
          <a:p>
            <a:pPr>
              <a:spcBef>
                <a:spcPts val="1200"/>
              </a:spcBef>
            </a:pPr>
            <a:r>
              <a:rPr lang="en-US" dirty="0">
                <a:solidFill>
                  <a:srgbClr val="505153"/>
                </a:solidFill>
                <a:latin typeface="Proxima Nova Light" charset="0"/>
                <a:ea typeface="Proxima Nova Light" charset="0"/>
                <a:cs typeface="Proxima Nova Light" charset="0"/>
              </a:rPr>
              <a:t>9 models </a:t>
            </a:r>
            <a:r>
              <a:rPr lang="en-US" dirty="0">
                <a:latin typeface="Proxima Nova Light" charset="0"/>
                <a:ea typeface="Proxima Nova Light" charset="0"/>
                <a:cs typeface="Proxima Nova Light" charset="0"/>
              </a:rPr>
              <a:t>scaling from teleworker and small branch to campus / datacenter</a:t>
            </a:r>
            <a:endParaRPr lang="en-US" dirty="0">
              <a:solidFill>
                <a:srgbClr val="505153"/>
              </a:solidFill>
              <a:latin typeface="Proxima Nova Light" charset="0"/>
              <a:ea typeface="Proxima Nova Light" charset="0"/>
              <a:cs typeface="Proxima Nova Light" charset="0"/>
            </a:endParaRPr>
          </a:p>
        </p:txBody>
      </p:sp>
      <p:sp>
        <p:nvSpPr>
          <p:cNvPr id="7" name="TextBox 6"/>
          <p:cNvSpPr txBox="1"/>
          <p:nvPr/>
        </p:nvSpPr>
        <p:spPr>
          <a:xfrm>
            <a:off x="7146540" y="961339"/>
            <a:ext cx="2307950" cy="369332"/>
          </a:xfrm>
          <a:prstGeom prst="rect">
            <a:avLst/>
          </a:prstGeom>
          <a:noFill/>
        </p:spPr>
        <p:txBody>
          <a:bodyPr wrap="square" rtlCol="0">
            <a:spAutoFit/>
          </a:bodyPr>
          <a:lstStyle/>
          <a:p>
            <a:r>
              <a:rPr lang="en-US" dirty="0">
                <a:solidFill>
                  <a:srgbClr val="595959"/>
                </a:solidFill>
                <a:latin typeface="Proxima Nova" charset="0"/>
                <a:ea typeface="Proxima Nova" charset="0"/>
                <a:cs typeface="Proxima Nova" charset="0"/>
              </a:rPr>
              <a:t>Feature highlights</a:t>
            </a:r>
          </a:p>
        </p:txBody>
      </p:sp>
      <p:cxnSp>
        <p:nvCxnSpPr>
          <p:cNvPr id="9" name="Straight Connector 8"/>
          <p:cNvCxnSpPr/>
          <p:nvPr/>
        </p:nvCxnSpPr>
        <p:spPr>
          <a:xfrm>
            <a:off x="6563770" y="1349598"/>
            <a:ext cx="0" cy="344266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65849" y="3916438"/>
            <a:ext cx="3095428" cy="923330"/>
          </a:xfrm>
          <a:prstGeom prst="rect">
            <a:avLst/>
          </a:prstGeom>
          <a:noFill/>
        </p:spPr>
        <p:txBody>
          <a:bodyPr wrap="square" rtlCol="0">
            <a:spAutoFit/>
          </a:bodyPr>
          <a:lstStyle/>
          <a:p>
            <a:pPr>
              <a:spcAft>
                <a:spcPts val="1600"/>
              </a:spcAft>
            </a:pPr>
            <a:r>
              <a:rPr lang="en-US" dirty="0">
                <a:solidFill>
                  <a:srgbClr val="435153"/>
                </a:solidFill>
                <a:latin typeface="Proxima Nova" charset="0"/>
                <a:ea typeface="Proxima Nova" charset="0"/>
                <a:cs typeface="Proxima Nova" charset="0"/>
              </a:rPr>
              <a:t>Application Control </a:t>
            </a:r>
            <a:r>
              <a:rPr lang="en-US" dirty="0">
                <a:solidFill>
                  <a:srgbClr val="435153"/>
                </a:solidFill>
                <a:latin typeface="Proxima Nova Light" charset="0"/>
                <a:ea typeface="Proxima Nova Light" charset="0"/>
                <a:cs typeface="Proxima Nova Light" charset="0"/>
              </a:rPr>
              <a:t/>
            </a:r>
            <a:br>
              <a:rPr lang="en-US" dirty="0">
                <a:solidFill>
                  <a:srgbClr val="435153"/>
                </a:solidFill>
                <a:latin typeface="Proxima Nova Light" charset="0"/>
                <a:ea typeface="Proxima Nova Light" charset="0"/>
                <a:cs typeface="Proxima Nova Light" charset="0"/>
              </a:rPr>
            </a:br>
            <a:r>
              <a:rPr lang="en-US" dirty="0">
                <a:solidFill>
                  <a:srgbClr val="435153"/>
                </a:solidFill>
                <a:latin typeface="Proxima Nova Light" charset="0"/>
                <a:ea typeface="Proxima Nova Light" charset="0"/>
                <a:cs typeface="Proxima Nova Light" charset="0"/>
              </a:rPr>
              <a:t>Traffic Shaping, Content Filtering, Geo Firewall Rules</a:t>
            </a:r>
          </a:p>
        </p:txBody>
      </p:sp>
      <p:sp>
        <p:nvSpPr>
          <p:cNvPr id="14" name="Rectangle 13"/>
          <p:cNvSpPr/>
          <p:nvPr/>
        </p:nvSpPr>
        <p:spPr>
          <a:xfrm>
            <a:off x="8165849" y="1551858"/>
            <a:ext cx="3040236" cy="923330"/>
          </a:xfrm>
          <a:prstGeom prst="rect">
            <a:avLst/>
          </a:prstGeom>
        </p:spPr>
        <p:txBody>
          <a:bodyPr wrap="square">
            <a:spAutoFit/>
          </a:bodyPr>
          <a:lstStyle/>
          <a:p>
            <a:pPr>
              <a:spcAft>
                <a:spcPts val="1600"/>
              </a:spcAft>
            </a:pPr>
            <a:r>
              <a:rPr lang="en-US" dirty="0">
                <a:solidFill>
                  <a:srgbClr val="435153"/>
                </a:solidFill>
                <a:latin typeface="Proxima Nova" charset="0"/>
                <a:ea typeface="Proxima Nova" charset="0"/>
                <a:cs typeface="Proxima Nova" charset="0"/>
              </a:rPr>
              <a:t>Security</a:t>
            </a:r>
            <a:r>
              <a:rPr lang="en-US" dirty="0">
                <a:solidFill>
                  <a:srgbClr val="435153"/>
                </a:solidFill>
                <a:latin typeface="Proxima Nova Light" charset="0"/>
                <a:ea typeface="Proxima Nova Light" charset="0"/>
                <a:cs typeface="Proxima Nova Light" charset="0"/>
              </a:rPr>
              <a:t/>
            </a:r>
            <a:br>
              <a:rPr lang="en-US" dirty="0">
                <a:solidFill>
                  <a:srgbClr val="435153"/>
                </a:solidFill>
                <a:latin typeface="Proxima Nova Light" charset="0"/>
                <a:ea typeface="Proxima Nova Light" charset="0"/>
                <a:cs typeface="Proxima Nova Light" charset="0"/>
              </a:rPr>
            </a:br>
            <a:r>
              <a:rPr lang="en-US" dirty="0">
                <a:solidFill>
                  <a:srgbClr val="435153"/>
                </a:solidFill>
                <a:latin typeface="Proxima Nova Light" charset="0"/>
                <a:ea typeface="Proxima Nova Light" charset="0"/>
                <a:cs typeface="Proxima Nova Light" charset="0"/>
              </a:rPr>
              <a:t>NG Firewall, Client VPN, </a:t>
            </a:r>
            <a:br>
              <a:rPr lang="en-US" dirty="0">
                <a:solidFill>
                  <a:srgbClr val="435153"/>
                </a:solidFill>
                <a:latin typeface="Proxima Nova Light" charset="0"/>
                <a:ea typeface="Proxima Nova Light" charset="0"/>
                <a:cs typeface="Proxima Nova Light" charset="0"/>
              </a:rPr>
            </a:br>
            <a:r>
              <a:rPr lang="en-US" dirty="0">
                <a:solidFill>
                  <a:srgbClr val="435153"/>
                </a:solidFill>
                <a:latin typeface="Proxima Nova Light" charset="0"/>
                <a:ea typeface="Proxima Nova Light" charset="0"/>
                <a:cs typeface="Proxima Nova Light" charset="0"/>
              </a:rPr>
              <a:t>Site to Site VPN, IDS/IPS</a:t>
            </a:r>
          </a:p>
        </p:txBody>
      </p:sp>
      <p:sp>
        <p:nvSpPr>
          <p:cNvPr id="15" name="Rectangle 14"/>
          <p:cNvSpPr/>
          <p:nvPr/>
        </p:nvSpPr>
        <p:spPr>
          <a:xfrm>
            <a:off x="8165849" y="2754448"/>
            <a:ext cx="3423908" cy="923330"/>
          </a:xfrm>
          <a:prstGeom prst="rect">
            <a:avLst/>
          </a:prstGeom>
        </p:spPr>
        <p:txBody>
          <a:bodyPr wrap="square">
            <a:spAutoFit/>
          </a:bodyPr>
          <a:lstStyle/>
          <a:p>
            <a:pPr>
              <a:spcAft>
                <a:spcPts val="1600"/>
              </a:spcAft>
            </a:pPr>
            <a:r>
              <a:rPr lang="en-US" dirty="0">
                <a:solidFill>
                  <a:srgbClr val="435153"/>
                </a:solidFill>
                <a:latin typeface="Proxima Nova" charset="0"/>
                <a:ea typeface="Proxima Nova" charset="0"/>
                <a:cs typeface="Proxima Nova" charset="0"/>
              </a:rPr>
              <a:t>Networking</a:t>
            </a:r>
            <a:r>
              <a:rPr lang="en-US" dirty="0">
                <a:solidFill>
                  <a:srgbClr val="435153"/>
                </a:solidFill>
                <a:latin typeface="Proxima Nova Light" charset="0"/>
                <a:ea typeface="Proxima Nova Light" charset="0"/>
                <a:cs typeface="Proxima Nova Light" charset="0"/>
              </a:rPr>
              <a:t> </a:t>
            </a:r>
            <a:br>
              <a:rPr lang="en-US" dirty="0">
                <a:solidFill>
                  <a:srgbClr val="435153"/>
                </a:solidFill>
                <a:latin typeface="Proxima Nova Light" charset="0"/>
                <a:ea typeface="Proxima Nova Light" charset="0"/>
                <a:cs typeface="Proxima Nova Light" charset="0"/>
              </a:rPr>
            </a:br>
            <a:r>
              <a:rPr lang="en-US" dirty="0">
                <a:solidFill>
                  <a:srgbClr val="435153"/>
                </a:solidFill>
                <a:latin typeface="Proxima Nova Light" charset="0"/>
                <a:ea typeface="Proxima Nova Light" charset="0"/>
                <a:cs typeface="Proxima Nova Light" charset="0"/>
              </a:rPr>
              <a:t>IWAN, 3G/4G Cellular, </a:t>
            </a:r>
            <a:br>
              <a:rPr lang="en-US" dirty="0">
                <a:solidFill>
                  <a:srgbClr val="435153"/>
                </a:solidFill>
                <a:latin typeface="Proxima Nova Light" charset="0"/>
                <a:ea typeface="Proxima Nova Light" charset="0"/>
                <a:cs typeface="Proxima Nova Light" charset="0"/>
              </a:rPr>
            </a:br>
            <a:r>
              <a:rPr lang="en-US" dirty="0">
                <a:solidFill>
                  <a:srgbClr val="435153"/>
                </a:solidFill>
                <a:latin typeface="Proxima Nova Light" charset="0"/>
                <a:ea typeface="Proxima Nova Light" charset="0"/>
                <a:cs typeface="Proxima Nova Light" charset="0"/>
              </a:rPr>
              <a:t>Static Routing, Link Balancing</a:t>
            </a:r>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19117" y="1687858"/>
            <a:ext cx="521366" cy="64234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32025" y="4047175"/>
            <a:ext cx="715292" cy="619208"/>
          </a:xfrm>
          <a:prstGeom prst="rect">
            <a:avLst/>
          </a:prstGeom>
        </p:spPr>
      </p:pic>
      <p:pic>
        <p:nvPicPr>
          <p:cNvPr id="5" name="Picture 4" descr="networking.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40314" y="2880958"/>
            <a:ext cx="678975" cy="615462"/>
          </a:xfrm>
          <a:prstGeom prst="rect">
            <a:avLst/>
          </a:prstGeom>
        </p:spPr>
      </p:pic>
    </p:spTree>
    <p:extLst>
      <p:ext uri="{BB962C8B-B14F-4D97-AF65-F5344CB8AC3E}">
        <p14:creationId xmlns:p14="http://schemas.microsoft.com/office/powerpoint/2010/main" val="3170625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Cisco CNG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2827</Words>
  <Application>Microsoft Office PowerPoint</Application>
  <PresentationFormat>Widescreen</PresentationFormat>
  <Paragraphs>232</Paragraphs>
  <Slides>16</Slides>
  <Notes>12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16</vt:i4>
      </vt:variant>
    </vt:vector>
  </HeadingPairs>
  <TitlesOfParts>
    <vt:vector size="34" baseType="lpstr">
      <vt:lpstr>Arial</vt:lpstr>
      <vt:lpstr>Calibri</vt:lpstr>
      <vt:lpstr>Calibri Light</vt:lpstr>
      <vt:lpstr>CiscoSans ExtraLight</vt:lpstr>
      <vt:lpstr>CiscoSans Light</vt:lpstr>
      <vt:lpstr>Helvetica Neue</vt:lpstr>
      <vt:lpstr>Lucida Grande</vt:lpstr>
      <vt:lpstr>Proxima Nova</vt:lpstr>
      <vt:lpstr>Proxima Nova Light</vt:lpstr>
      <vt:lpstr>Proxima Nova Th</vt:lpstr>
      <vt:lpstr>Office Theme</vt:lpstr>
      <vt:lpstr>Cisco CNG Template</vt:lpstr>
      <vt:lpstr>1_Cisco CNG Template</vt:lpstr>
      <vt:lpstr>2_Cisco CNG Template</vt:lpstr>
      <vt:lpstr>3_Cisco CNG Template</vt:lpstr>
      <vt:lpstr>4_Cisco CNG Template</vt:lpstr>
      <vt:lpstr>5_Cisco CNG Template</vt:lpstr>
      <vt:lpstr>6_Cisco CNG Template</vt:lpstr>
      <vt:lpstr>Managing IT should be simpler</vt:lpstr>
      <vt:lpstr>Our mission is to create…</vt:lpstr>
      <vt:lpstr>Cisco Meraki: Bringing the cloud to enterprise networks</vt:lpstr>
      <vt:lpstr>How does it work?</vt:lpstr>
      <vt:lpstr>Cloud-managed networking architecture</vt:lpstr>
      <vt:lpstr>Benefits of a Cloud-based solution</vt:lpstr>
      <vt:lpstr>The Meraki full stack: a new and unique value proposition</vt:lpstr>
      <vt:lpstr>PowerPoint Presentation</vt:lpstr>
      <vt:lpstr>MX security appliances</vt:lpstr>
      <vt:lpstr>Designed for security and availability</vt:lpstr>
      <vt:lpstr>PowerPoint Presentation</vt:lpstr>
      <vt:lpstr>MS switches</vt:lpstr>
      <vt:lpstr>Designed for visibility, intuitive management and speed</vt:lpstr>
      <vt:lpstr>PowerPoint Presentation</vt:lpstr>
      <vt:lpstr>MR wireless access points</vt:lpstr>
      <vt:lpstr>Designed for performance and analytics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IT should be simpler</dc:title>
  <dc:creator>JHunt</dc:creator>
  <cp:lastModifiedBy>James Gartner</cp:lastModifiedBy>
  <cp:revision>4</cp:revision>
  <dcterms:created xsi:type="dcterms:W3CDTF">2017-04-13T09:56:28Z</dcterms:created>
  <dcterms:modified xsi:type="dcterms:W3CDTF">2017-05-17T16:38:26Z</dcterms:modified>
</cp:coreProperties>
</file>